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5" r:id="rId2"/>
  </p:sldMasterIdLst>
  <p:notesMasterIdLst>
    <p:notesMasterId r:id="rId11"/>
  </p:notesMasterIdLst>
  <p:handoutMasterIdLst>
    <p:handoutMasterId r:id="rId12"/>
  </p:handoutMasterIdLst>
  <p:sldIdLst>
    <p:sldId id="306" r:id="rId3"/>
    <p:sldId id="262" r:id="rId4"/>
    <p:sldId id="320" r:id="rId5"/>
    <p:sldId id="322" r:id="rId6"/>
    <p:sldId id="323" r:id="rId7"/>
    <p:sldId id="324" r:id="rId8"/>
    <p:sldId id="325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4" autoAdjust="0"/>
    <p:restoredTop sz="87368" autoAdjust="0"/>
  </p:normalViewPr>
  <p:slideViewPr>
    <p:cSldViewPr>
      <p:cViewPr varScale="1">
        <p:scale>
          <a:sx n="44" d="100"/>
          <a:sy n="44" d="100"/>
        </p:scale>
        <p:origin x="-408" y="-108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06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4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a photo album.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short caption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>
              <a:buNone/>
              <a:defRPr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caption text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>
              <a:defRPr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4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47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19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71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5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7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91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936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86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8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3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sz="28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9BED-8D00-48E4-A761-DEBA46BF43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445B-C831-4444-A152-8FF461E963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3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950957" y="990600"/>
            <a:ext cx="4937760" cy="11839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C7500"/>
                </a:solidFill>
              </a:rPr>
              <a:t>LP </a:t>
            </a:r>
            <a:r>
              <a:rPr lang="en-US" dirty="0" err="1" smtClean="0">
                <a:solidFill>
                  <a:srgbClr val="FC7500"/>
                </a:solidFill>
              </a:rPr>
              <a:t>Metode</a:t>
            </a:r>
            <a:r>
              <a:rPr lang="en-US" dirty="0" smtClean="0">
                <a:solidFill>
                  <a:srgbClr val="FC7500"/>
                </a:solidFill>
              </a:rPr>
              <a:t> </a:t>
            </a:r>
            <a:r>
              <a:rPr lang="en-US" dirty="0" err="1" smtClean="0">
                <a:solidFill>
                  <a:srgbClr val="FC7500"/>
                </a:solidFill>
              </a:rPr>
              <a:t>Grafik</a:t>
            </a:r>
            <a:r>
              <a:rPr lang="en-US" dirty="0" smtClean="0">
                <a:solidFill>
                  <a:srgbClr val="FC75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FC7500"/>
                </a:solidFill>
              </a:rPr>
              <a:t>Fungsi</a:t>
            </a:r>
            <a:r>
              <a:rPr lang="en-US" dirty="0" smtClean="0">
                <a:solidFill>
                  <a:srgbClr val="FC7500"/>
                </a:solidFill>
              </a:rPr>
              <a:t> </a:t>
            </a:r>
            <a:r>
              <a:rPr lang="en-US" dirty="0" err="1" smtClean="0">
                <a:solidFill>
                  <a:srgbClr val="FC7500"/>
                </a:solidFill>
              </a:rPr>
              <a:t>Tujuan</a:t>
            </a:r>
            <a:r>
              <a:rPr lang="en-US" dirty="0" smtClean="0">
                <a:solidFill>
                  <a:srgbClr val="FC7500"/>
                </a:solidFill>
              </a:rPr>
              <a:t> </a:t>
            </a:r>
            <a:r>
              <a:rPr lang="en-US" dirty="0" err="1" smtClean="0">
                <a:solidFill>
                  <a:srgbClr val="FC7500"/>
                </a:solidFill>
              </a:rPr>
              <a:t>Minimasi</a:t>
            </a:r>
            <a:endParaRPr lang="en-US" dirty="0" smtClean="0">
              <a:solidFill>
                <a:srgbClr val="FC75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5562600"/>
          </a:xfrm>
        </p:spPr>
        <p:txBody>
          <a:bodyPr>
            <a:noAutofit/>
          </a:bodyPr>
          <a:lstStyle/>
          <a:p>
            <a:r>
              <a:rPr lang="en-US" sz="2400" b="0" cap="none" dirty="0" smtClean="0"/>
              <a:t/>
            </a:r>
            <a:br>
              <a:rPr lang="en-US" sz="2400" b="0" cap="none" dirty="0" smtClean="0"/>
            </a:br>
            <a:r>
              <a:rPr lang="sv-SE" sz="2400" b="0" cap="none" dirty="0" smtClean="0"/>
              <a:t>Valentine meal adalah makanan yang terbuat dari jagung dan kacang. Makanan ini memiliki kandungan sekurang-kurangnya 30% protein dan serat maksimal 5% sebagaimana tampak pada tabel berikut</a:t>
            </a:r>
            <a:br>
              <a:rPr lang="sv-SE" sz="2400" b="0" cap="none" dirty="0" smtClean="0"/>
            </a:br>
            <a:r>
              <a:rPr lang="sv-SE" sz="2400" b="0" cap="none" dirty="0"/>
              <a:t/>
            </a:r>
            <a:br>
              <a:rPr lang="sv-SE" sz="2400" b="0" cap="none" dirty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sv-SE" sz="2400" b="0" cap="none" dirty="0"/>
              <a:t/>
            </a:r>
            <a:br>
              <a:rPr lang="sv-SE" sz="2400" b="0" cap="none" dirty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sv-SE" sz="2400" b="0" cap="none" dirty="0"/>
              <a:t/>
            </a:r>
            <a:br>
              <a:rPr lang="sv-SE" sz="2400" b="0" cap="none" dirty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en-US" sz="2400" b="0" cap="none" dirty="0" smtClean="0"/>
              <a:t>Valentine meal </a:t>
            </a:r>
            <a:r>
              <a:rPr lang="en-US" sz="2400" b="0" cap="none" dirty="0" err="1" smtClean="0"/>
              <a:t>ingin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menentukan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biaya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terendah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dari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makanan</a:t>
            </a:r>
            <a:r>
              <a:rPr lang="en-US" sz="2400" b="0" cap="none" dirty="0" smtClean="0"/>
              <a:t> </a:t>
            </a:r>
            <a:r>
              <a:rPr lang="en-US" sz="2400" b="0" cap="none" dirty="0" err="1" smtClean="0"/>
              <a:t>tersebut</a:t>
            </a:r>
            <a:r>
              <a:rPr lang="en-US" sz="2400" b="0" cap="none" dirty="0" smtClean="0"/>
              <a:t> 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sv-SE" sz="2400" b="0" cap="none" dirty="0" smtClean="0"/>
              <a:t> </a:t>
            </a:r>
            <a:br>
              <a:rPr lang="sv-SE" sz="2400" b="0" cap="none" dirty="0" smtClean="0"/>
            </a:br>
            <a:r>
              <a:rPr lang="sv-SE" sz="2400" b="0" cap="none" dirty="0" smtClean="0"/>
              <a:t/>
            </a:r>
            <a:br>
              <a:rPr lang="sv-SE" sz="2400" b="0" cap="none" dirty="0" smtClean="0"/>
            </a:br>
            <a:r>
              <a:rPr lang="sv-SE" sz="2400" b="0" cap="none" dirty="0" smtClean="0"/>
              <a:t> </a:t>
            </a:r>
            <a:br>
              <a:rPr lang="sv-SE" sz="2400" b="0" cap="none" dirty="0" smtClean="0"/>
            </a:br>
            <a:endParaRPr lang="en-US" sz="2400" b="1" cap="none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459449"/>
              </p:ext>
            </p:extLst>
          </p:nvPr>
        </p:nvGraphicFramePr>
        <p:xfrm>
          <a:off x="2057400" y="2590800"/>
          <a:ext cx="48768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400" dirty="0" err="1" smtClean="0"/>
                        <a:t>Kandungan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gizi</a:t>
                      </a:r>
                      <a:r>
                        <a:rPr lang="en-US" sz="2400" dirty="0" smtClean="0"/>
                        <a:t> per kg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Serat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Biaya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Jagung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Kacang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7772400" cy="5638800"/>
          </a:xfrm>
        </p:spPr>
        <p:txBody>
          <a:bodyPr>
            <a:normAutofit/>
          </a:bodyPr>
          <a:lstStyle/>
          <a:p>
            <a:pPr marR="0" algn="just"/>
            <a:r>
              <a:rPr lang="en-US" dirty="0" err="1" smtClean="0">
                <a:solidFill>
                  <a:schemeClr val="tx1"/>
                </a:solidFill>
                <a:latin typeface="Times New Roman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makanan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terbuat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dari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Jagung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Kacang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variabel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model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dapat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dirumuskan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</a:rPr>
              <a:t>demikian</a:t>
            </a:r>
            <a:r>
              <a:rPr lang="en-US" dirty="0">
                <a:solidFill>
                  <a:schemeClr val="tx1"/>
                </a:solidFill>
                <a:latin typeface="Times New Roman"/>
              </a:rPr>
              <a:t> </a:t>
            </a:r>
          </a:p>
          <a:p>
            <a:pPr marR="0" algn="just"/>
            <a:r>
              <a:rPr lang="sv-SE" dirty="0">
                <a:solidFill>
                  <a:schemeClr val="tx1"/>
                </a:solidFill>
                <a:latin typeface="Times New Roman"/>
              </a:rPr>
              <a:t>J = banyaknya jagung yang digunakan untuk campuran makanan </a:t>
            </a:r>
          </a:p>
          <a:p>
            <a:pPr marR="0" algn="just"/>
            <a:r>
              <a:rPr lang="sv-SE" dirty="0">
                <a:solidFill>
                  <a:schemeClr val="tx1"/>
                </a:solidFill>
                <a:latin typeface="Times New Roman"/>
              </a:rPr>
              <a:t>K= banyaknya kacang yang digunakan untuk campuran makanan </a:t>
            </a:r>
            <a:endParaRPr lang="sv-SE" dirty="0" smtClean="0">
              <a:solidFill>
                <a:schemeClr val="tx1"/>
              </a:solidFill>
              <a:latin typeface="Times New Roman"/>
            </a:endParaRPr>
          </a:p>
          <a:p>
            <a:pPr marR="0" algn="just"/>
            <a:endParaRPr lang="sv-SE" dirty="0" smtClean="0">
              <a:solidFill>
                <a:schemeClr val="tx1"/>
              </a:solidFill>
              <a:latin typeface="Times New Roman"/>
            </a:endParaRPr>
          </a:p>
          <a:p>
            <a:pPr marR="0" algn="just"/>
            <a:r>
              <a:rPr lang="sv-SE" dirty="0">
                <a:solidFill>
                  <a:schemeClr val="tx1"/>
                </a:solidFill>
                <a:latin typeface="Times New Roman"/>
              </a:rPr>
              <a:t>Fungsi tujuan adalah meminimumkan biaya dari campuran makanan, yang dirumuskan demikian</a:t>
            </a:r>
          </a:p>
          <a:p>
            <a:pPr marR="0" algn="just"/>
            <a:r>
              <a:rPr lang="sv-SE" dirty="0">
                <a:solidFill>
                  <a:schemeClr val="tx1"/>
                </a:solidFill>
                <a:latin typeface="Times New Roman"/>
              </a:rPr>
              <a:t>Minimize Z = 0,3 J + 0,9 </a:t>
            </a:r>
            <a:r>
              <a:rPr lang="sv-SE" dirty="0" smtClean="0">
                <a:solidFill>
                  <a:schemeClr val="tx1"/>
                </a:solidFill>
                <a:latin typeface="Times New Roman"/>
              </a:rPr>
              <a:t>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 </a:t>
            </a:r>
            <a:r>
              <a:rPr lang="en-US" dirty="0">
                <a:solidFill>
                  <a:schemeClr val="tx1"/>
                </a:solidFill>
              </a:rPr>
              <a:t>+ K ≥ </a:t>
            </a:r>
            <a:r>
              <a:rPr lang="en-US" dirty="0" smtClean="0">
                <a:solidFill>
                  <a:schemeClr val="tx1"/>
                </a:solidFill>
              </a:rPr>
              <a:t>800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Protein:</a:t>
            </a:r>
          </a:p>
          <a:p>
            <a:r>
              <a:rPr lang="en-US" dirty="0">
                <a:solidFill>
                  <a:schemeClr val="tx1"/>
                </a:solidFill>
              </a:rPr>
              <a:t>0,09 J + 0,6 K ≥ 0,3 (J + K)</a:t>
            </a:r>
          </a:p>
          <a:p>
            <a:r>
              <a:rPr lang="en-US" dirty="0">
                <a:solidFill>
                  <a:schemeClr val="tx1"/>
                </a:solidFill>
              </a:rPr>
              <a:t>0,09 J + 0,6 K ≥ 0,3 J + 0,3K</a:t>
            </a:r>
          </a:p>
          <a:p>
            <a:r>
              <a:rPr lang="en-US" dirty="0">
                <a:solidFill>
                  <a:schemeClr val="tx1"/>
                </a:solidFill>
              </a:rPr>
              <a:t>(0,3 J - 0,09 J) + (0,3K - 0,6 K) ≤ 0</a:t>
            </a:r>
          </a:p>
          <a:p>
            <a:r>
              <a:rPr lang="en-US" dirty="0">
                <a:solidFill>
                  <a:schemeClr val="tx1"/>
                </a:solidFill>
              </a:rPr>
              <a:t>0,21 J - 0,3 K ≤ 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114800" y="4114800"/>
            <a:ext cx="46482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Serat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0,02 J + 0,06 K ≤ 0,05 (J + K)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0,02 J + 0,06 K ≤ 0,05 J + 0,05 K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(0,05 J - 0,02 J) + (0,05K - 0,06 K) ≥ 0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0,03 J – 0,01 K ≥ 0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1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0"/>
            <a:ext cx="7772400" cy="57912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R="0" algn="just"/>
            <a:r>
              <a:rPr lang="en-US" sz="2400" dirty="0" err="1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Fungsi</a:t>
            </a:r>
            <a:r>
              <a:rPr lang="en-US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tujuan</a:t>
            </a:r>
            <a:r>
              <a:rPr lang="en-US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 : </a:t>
            </a:r>
          </a:p>
          <a:p>
            <a:pPr marR="0" algn="just"/>
            <a:r>
              <a:rPr lang="pl-PL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Minimize Z = 0,3 J + 0,9 K </a:t>
            </a:r>
          </a:p>
          <a:p>
            <a:pPr marR="0" algn="just"/>
            <a:r>
              <a:rPr lang="en-US" sz="2400" dirty="0" err="1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Fungsi</a:t>
            </a:r>
            <a:r>
              <a:rPr lang="en-US" sz="24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kendala</a:t>
            </a:r>
            <a:r>
              <a:rPr lang="en-US" sz="24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: </a:t>
            </a:r>
          </a:p>
          <a:p>
            <a:pPr marR="0" algn="just"/>
            <a:r>
              <a:rPr lang="fi-FI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J + K ≥ 800 (kendala kebutuhan makanan per hari) </a:t>
            </a:r>
          </a:p>
          <a:p>
            <a:pPr marR="0" algn="just"/>
            <a:r>
              <a:rPr lang="en-US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0,21 J - 0,3 K ≤ 0 (</a:t>
            </a:r>
            <a:r>
              <a:rPr lang="en-US" sz="2400" dirty="0" err="1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kendala</a:t>
            </a:r>
            <a:r>
              <a:rPr lang="en-US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kandungan</a:t>
            </a:r>
            <a:r>
              <a:rPr lang="en-US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 protein) </a:t>
            </a:r>
            <a:endParaRPr lang="en-US" sz="2400" dirty="0" smtClean="0">
              <a:solidFill>
                <a:srgbClr val="0000FF"/>
              </a:solidFill>
              <a:latin typeface="SimHei" pitchFamily="49" charset="-122"/>
              <a:ea typeface="SimHei" pitchFamily="49" charset="-122"/>
            </a:endParaRPr>
          </a:p>
          <a:p>
            <a:pPr marR="0" algn="just"/>
            <a:r>
              <a:rPr lang="sv-SE" sz="2400" dirty="0" smtClean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0,03 </a:t>
            </a:r>
            <a:r>
              <a:rPr lang="sv-SE" sz="24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J – 0,01 K ≥ 0 (kendala kandungan serat) </a:t>
            </a:r>
          </a:p>
          <a:p>
            <a:pPr marR="0" algn="just"/>
            <a:r>
              <a:rPr lang="it-IT" sz="24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J ≥ 0 (kendala non negatif pertama) </a:t>
            </a:r>
          </a:p>
          <a:p>
            <a:pPr marR="0" algn="just"/>
            <a:r>
              <a:rPr lang="it-IT" sz="24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K ≥ 0 (kendala non negatif kedua) </a:t>
            </a:r>
          </a:p>
          <a:p>
            <a:endParaRPr lang="en-US" sz="2400" dirty="0" smtClean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endParaRPr lang="en-US" sz="2400" dirty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Buat</a:t>
            </a:r>
            <a:r>
              <a:rPr lang="en-US" sz="4400" dirty="0" smtClean="0"/>
              <a:t> </a:t>
            </a:r>
            <a:r>
              <a:rPr lang="en-US" sz="4400" dirty="0" err="1" smtClean="0"/>
              <a:t>Grafik</a:t>
            </a:r>
            <a:r>
              <a:rPr lang="en-US" sz="4400" dirty="0" smtClean="0"/>
              <a:t>  </a:t>
            </a:r>
            <a:r>
              <a:rPr lang="en-US" sz="4400" dirty="0" err="1" smtClean="0"/>
              <a:t>dan</a:t>
            </a:r>
            <a:r>
              <a:rPr lang="en-US" sz="4400" dirty="0" smtClean="0"/>
              <a:t> Area Optimum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20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28582"/>
            <a:ext cx="7772400" cy="1362075"/>
          </a:xfrm>
        </p:spPr>
        <p:txBody>
          <a:bodyPr/>
          <a:lstStyle/>
          <a:p>
            <a:r>
              <a:rPr lang="en-US" dirty="0" smtClean="0"/>
              <a:t>CASE: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0"/>
            <a:ext cx="77724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PT. Auto Indah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memproduksi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dua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jenis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sedan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truk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meraih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konsumen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berpenghasilan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memutuskan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dua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macam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TV,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hiburan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olah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raga.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hiburan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disaksikan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7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2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pria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juga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disaksikan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2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12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pria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Biaya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hiburan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rupiah/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menit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sedangkan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olah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raga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biayangya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10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/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menit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menginginkan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promosinya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disaksikan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sedikitnya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28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sedikitnya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24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juta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pemirsa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pria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bagaimana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promosi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  <a:ea typeface="SimHei" pitchFamily="49" charset="-122"/>
                <a:cs typeface="Arial" pitchFamily="34" charset="0"/>
              </a:rPr>
              <a:t>baiknya</a:t>
            </a:r>
            <a:endParaRPr lang="en-US" sz="2400" dirty="0">
              <a:solidFill>
                <a:schemeClr val="tx1"/>
              </a:solidFill>
              <a:latin typeface="Berlin Sans FB" pitchFamily="34" charset="0"/>
              <a:ea typeface="SimHei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7772400" cy="266563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Z= 5x1+10x2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7x1+2x2≥ 28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2x1+12x2≥24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X1,2≥0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D:\Walpaper\thx u\thank 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867400" cy="359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1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UrbanPhotoAlbum</Template>
  <TotalTime>0</TotalTime>
  <Words>405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UrbanPhotoAlbum</vt:lpstr>
      <vt:lpstr>Office Theme</vt:lpstr>
      <vt:lpstr>PowerPoint Presentation</vt:lpstr>
      <vt:lpstr> Valentine meal adalah makanan yang terbuat dari jagung dan kacang. Makanan ini memiliki kandungan sekurang-kurangnya 30% protein dan serat maksimal 5% sebagaimana tampak pada tabel berikut         Valentine meal ingin menentukan biaya terendah dari makanan tersebut       </vt:lpstr>
      <vt:lpstr>PowerPoint Presentation</vt:lpstr>
      <vt:lpstr>PowerPoint Presentation</vt:lpstr>
      <vt:lpstr>pr</vt:lpstr>
      <vt:lpstr>CASE: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2010-05-11T16:03:23Z</dcterms:created>
  <dcterms:modified xsi:type="dcterms:W3CDTF">2011-06-30T23:39:46Z</dcterms:modified>
</cp:coreProperties>
</file>