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9"/>
  </p:notesMasterIdLst>
  <p:sldIdLst>
    <p:sldId id="256" r:id="rId8"/>
    <p:sldId id="271" r:id="rId9"/>
    <p:sldId id="275" r:id="rId10"/>
    <p:sldId id="272" r:id="rId11"/>
    <p:sldId id="274" r:id="rId12"/>
    <p:sldId id="273" r:id="rId13"/>
    <p:sldId id="260" r:id="rId14"/>
    <p:sldId id="262" r:id="rId15"/>
    <p:sldId id="263" r:id="rId16"/>
    <p:sldId id="264" r:id="rId17"/>
    <p:sldId id="265" r:id="rId18"/>
    <p:sldId id="283" r:id="rId19"/>
    <p:sldId id="284" r:id="rId20"/>
    <p:sldId id="286" r:id="rId21"/>
    <p:sldId id="285" r:id="rId22"/>
    <p:sldId id="277" r:id="rId23"/>
    <p:sldId id="278" r:id="rId24"/>
    <p:sldId id="279" r:id="rId25"/>
    <p:sldId id="280" r:id="rId26"/>
    <p:sldId id="281" r:id="rId27"/>
    <p:sldId id="287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15/09/2014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346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69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5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7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12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0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73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04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98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86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71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31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48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49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058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227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753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7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01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98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98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92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328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483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34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11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11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3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590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851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13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70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14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328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48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34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110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1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363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590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851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131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70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14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328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483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34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112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363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590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851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131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70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14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142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1019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3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460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131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504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896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254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668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00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4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15/09/2014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5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6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4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14311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LINEAR PROGRAMMING: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METODE GRAFIK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Fungsi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Tujuan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Maksimasi</a:t>
            </a:r>
            <a:r>
              <a:rPr lang="id-ID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dan Minimasi</a:t>
            </a: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6200000">
            <a:off x="510381" y="2690019"/>
            <a:ext cx="4800600" cy="792162"/>
          </a:xfrm>
        </p:spPr>
        <p:txBody>
          <a:bodyPr/>
          <a:lstStyle/>
          <a:p>
            <a:r>
              <a:rPr lang="en-US" sz="3200" b="1" dirty="0" err="1" smtClean="0"/>
              <a:t>Iso</a:t>
            </a:r>
            <a:r>
              <a:rPr lang="en-US" sz="3200" b="1" dirty="0" smtClean="0"/>
              <a:t> Profit Line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AutoNum type="arabicPeriod"/>
            </a:pPr>
            <a:endParaRPr lang="en-US" sz="2400" dirty="0">
              <a:latin typeface="Berlin Sans FB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14400"/>
            <a:ext cx="4267200" cy="573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r>
              <a:rPr lang="en-US" sz="3200" b="1" dirty="0" smtClean="0"/>
              <a:t>CORNER POINT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>
                <a:latin typeface="Berlin Sans FB" pitchFamily="34" charset="0"/>
              </a:rPr>
              <a:t>Dari </a:t>
            </a:r>
            <a:r>
              <a:rPr lang="en-US" sz="2200" dirty="0" err="1" smtClean="0">
                <a:latin typeface="Berlin Sans FB" pitchFamily="34" charset="0"/>
              </a:rPr>
              <a:t>Gambar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dapat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dilihat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bahwa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ada</a:t>
            </a:r>
            <a:r>
              <a:rPr lang="en-US" sz="2200" dirty="0">
                <a:latin typeface="Berlin Sans FB" pitchFamily="34" charset="0"/>
              </a:rPr>
              <a:t> 4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membatasi</a:t>
            </a:r>
            <a:r>
              <a:rPr lang="en-US" sz="2200" dirty="0">
                <a:latin typeface="Berlin Sans FB" pitchFamily="34" charset="0"/>
              </a:rPr>
              <a:t> area </a:t>
            </a:r>
            <a:r>
              <a:rPr lang="en-US" sz="2200" dirty="0" err="1">
                <a:latin typeface="Berlin Sans FB" pitchFamily="34" charset="0"/>
              </a:rPr>
              <a:t>layak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yaitu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0 (0, 0), A (0, 80), B (30, 40),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C (50, 0).</a:t>
            </a:r>
          </a:p>
          <a:p>
            <a:pPr marL="0" indent="0" algn="just">
              <a:buNone/>
            </a:pPr>
            <a:endParaRPr lang="en-US" sz="2200" dirty="0" smtClean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en-US" sz="2200" dirty="0" err="1" smtClean="0">
                <a:latin typeface="Berlin Sans FB" pitchFamily="34" charset="0"/>
              </a:rPr>
              <a:t>Keuntungan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O (0, 0) </a:t>
            </a:r>
            <a:r>
              <a:rPr lang="en-US" sz="2200" dirty="0" err="1">
                <a:latin typeface="Berlin Sans FB" pitchFamily="34" charset="0"/>
              </a:rPr>
              <a:t>adalah</a:t>
            </a:r>
            <a:r>
              <a:rPr lang="en-US" sz="2200" dirty="0">
                <a:latin typeface="Berlin Sans FB" pitchFamily="34" charset="0"/>
              </a:rPr>
              <a:t> (7 x 0) + (5 x 0) = 0.</a:t>
            </a:r>
          </a:p>
          <a:p>
            <a:pPr marL="0" indent="0" algn="just">
              <a:buNone/>
            </a:pPr>
            <a:r>
              <a:rPr lang="en-US" sz="2200" dirty="0" err="1">
                <a:latin typeface="Berlin Sans FB" pitchFamily="34" charset="0"/>
              </a:rPr>
              <a:t>Keuntungan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A (0; 80) </a:t>
            </a:r>
            <a:r>
              <a:rPr lang="en-US" sz="2200" dirty="0" err="1">
                <a:latin typeface="Berlin Sans FB" pitchFamily="34" charset="0"/>
              </a:rPr>
              <a:t>adalah</a:t>
            </a:r>
            <a:r>
              <a:rPr lang="en-US" sz="2200" dirty="0">
                <a:latin typeface="Berlin Sans FB" pitchFamily="34" charset="0"/>
              </a:rPr>
              <a:t> (7 x 0) + (5 x 80) = 400.</a:t>
            </a:r>
          </a:p>
          <a:p>
            <a:pPr marL="0" indent="0" algn="just">
              <a:buNone/>
            </a:pPr>
            <a:r>
              <a:rPr lang="en-US" sz="2200" dirty="0" err="1">
                <a:latin typeface="Berlin Sans FB" pitchFamily="34" charset="0"/>
              </a:rPr>
              <a:t>Keuntungan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B (30; 40) </a:t>
            </a:r>
            <a:r>
              <a:rPr lang="en-US" sz="2200" dirty="0" err="1">
                <a:latin typeface="Berlin Sans FB" pitchFamily="34" charset="0"/>
              </a:rPr>
              <a:t>adalah</a:t>
            </a:r>
            <a:r>
              <a:rPr lang="en-US" sz="2200" dirty="0">
                <a:latin typeface="Berlin Sans FB" pitchFamily="34" charset="0"/>
              </a:rPr>
              <a:t> (7 x 30) + (5 x 40) = 410.</a:t>
            </a:r>
          </a:p>
          <a:p>
            <a:pPr marL="0" indent="0" algn="just">
              <a:buNone/>
            </a:pPr>
            <a:r>
              <a:rPr lang="en-US" sz="2200" dirty="0" err="1" smtClean="0">
                <a:latin typeface="Berlin Sans FB" pitchFamily="34" charset="0"/>
              </a:rPr>
              <a:t>Keuntungan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C (50; 0) </a:t>
            </a:r>
            <a:r>
              <a:rPr lang="en-US" sz="2200" dirty="0" err="1">
                <a:latin typeface="Berlin Sans FB" pitchFamily="34" charset="0"/>
              </a:rPr>
              <a:t>adalah</a:t>
            </a:r>
            <a:r>
              <a:rPr lang="en-US" sz="2200" dirty="0">
                <a:latin typeface="Berlin Sans FB" pitchFamily="34" charset="0"/>
              </a:rPr>
              <a:t> (7 x 50) + (5 x 0) = 350</a:t>
            </a:r>
            <a:r>
              <a:rPr lang="en-US" sz="2200" dirty="0" smtClean="0">
                <a:latin typeface="Berlin Sans FB" pitchFamily="34" charset="0"/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en-US" sz="2200" dirty="0" err="1">
                <a:latin typeface="Berlin Sans FB" pitchFamily="34" charset="0"/>
              </a:rPr>
              <a:t>Karena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keuntungan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tertinggi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jatuh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B, </a:t>
            </a:r>
            <a:r>
              <a:rPr lang="en-US" sz="2200" dirty="0" err="1">
                <a:latin typeface="Berlin Sans FB" pitchFamily="34" charset="0"/>
              </a:rPr>
              <a:t>maka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sebaiknya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perusahaan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memproduksi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meja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sebanyak</a:t>
            </a:r>
            <a:r>
              <a:rPr lang="en-US" sz="2200" dirty="0">
                <a:latin typeface="Berlin Sans FB" pitchFamily="34" charset="0"/>
              </a:rPr>
              <a:t> 30 unit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kursi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sebanyak</a:t>
            </a:r>
            <a:r>
              <a:rPr lang="en-US" sz="2200" dirty="0">
                <a:latin typeface="Berlin Sans FB" pitchFamily="34" charset="0"/>
              </a:rPr>
              <a:t> 40 unit,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perusahaan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memperoleh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keuntungan</a:t>
            </a:r>
            <a:r>
              <a:rPr lang="en-US" sz="2200" dirty="0">
                <a:latin typeface="Berlin Sans FB" pitchFamily="34" charset="0"/>
              </a:rPr>
              <a:t> optimal </a:t>
            </a:r>
            <a:r>
              <a:rPr lang="en-US" sz="2200" dirty="0" err="1">
                <a:latin typeface="Berlin Sans FB" pitchFamily="34" charset="0"/>
              </a:rPr>
              <a:t>sebesar</a:t>
            </a:r>
            <a:r>
              <a:rPr lang="en-US" sz="2200" dirty="0">
                <a:latin typeface="Berlin Sans FB" pitchFamily="34" charset="0"/>
              </a:rPr>
              <a:t> 410</a:t>
            </a: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txBody>
          <a:bodyPr/>
          <a:lstStyle/>
          <a:p>
            <a:r>
              <a:rPr lang="en-US" sz="3200" b="1" dirty="0" smtClean="0"/>
              <a:t>Case-</a:t>
            </a:r>
            <a:r>
              <a:rPr lang="id-ID" sz="3200" b="1" dirty="0" smtClean="0"/>
              <a:t>2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Ajisakti</a:t>
            </a:r>
            <a:r>
              <a:rPr lang="en-US" sz="3200" b="1" dirty="0" smtClean="0"/>
              <a:t> Furniture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pPr marL="0" marR="0" indent="0" algn="just">
              <a:buNone/>
            </a:pP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Perusahaan </a:t>
            </a:r>
            <a:r>
              <a:rPr lang="en-US" sz="2200" dirty="0" err="1" smtClean="0">
                <a:solidFill>
                  <a:srgbClr val="000000"/>
                </a:solidFill>
                <a:latin typeface="Berlin Sans FB" pitchFamily="34" charset="0"/>
              </a:rPr>
              <a:t>Ajisakti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Furniture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membuat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diperoleh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dari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satu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$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9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,-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sedang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diperoleh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dari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satu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$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6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,-</a:t>
            </a:r>
          </a:p>
          <a:p>
            <a:pPr marL="0" marR="0" indent="0" algn="just"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Berlin Sans FB" pitchFamily="34" charset="0"/>
              </a:rPr>
              <a:t>Namun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meraih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tersebut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Berlin Sans FB" pitchFamily="34" charset="0"/>
              </a:rPr>
              <a:t>Ajisakti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Furniture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menghadapi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kendala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keterbatasan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pembuatan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1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memerlukan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5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pembuatan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membutuhkan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4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pengecatan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dibutuhkan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pengecatan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 1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dibutuhkan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4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tersedia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pembuatan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400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jam per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bulan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sedang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pengecatan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25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0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jam per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bulan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Berapa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sebaiknya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diproduksi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agar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perusahaan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maksimum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? </a:t>
            </a:r>
          </a:p>
          <a:p>
            <a:pPr marL="0" marR="0" indent="0" algn="just">
              <a:buNone/>
            </a:pPr>
            <a:endParaRPr lang="en-US" sz="2200" dirty="0">
              <a:solidFill>
                <a:srgbClr val="00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sz="2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779846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5684150" cy="335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883" y="5105400"/>
            <a:ext cx="3048000" cy="128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4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txBody>
          <a:bodyPr/>
          <a:lstStyle/>
          <a:p>
            <a:r>
              <a:rPr lang="en-US" sz="3200" b="1" dirty="0" smtClean="0"/>
              <a:t>Case-</a:t>
            </a:r>
            <a:r>
              <a:rPr lang="id-ID" sz="3200" b="1" dirty="0" smtClean="0"/>
              <a:t>3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Ajisakti</a:t>
            </a:r>
            <a:r>
              <a:rPr lang="en-US" sz="3200" b="1" dirty="0" smtClean="0"/>
              <a:t> Furniture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pPr marL="0" marR="0" indent="0" algn="just">
              <a:buNone/>
            </a:pP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D</a:t>
            </a:r>
            <a:r>
              <a:rPr lang="id-ID" sz="2200" dirty="0" smtClean="0">
                <a:solidFill>
                  <a:srgbClr val="000000"/>
                </a:solidFill>
                <a:latin typeface="Berlin Sans FB" pitchFamily="34" charset="0"/>
              </a:rPr>
              <a:t>iketahui Fungsi Minimasi</a:t>
            </a:r>
          </a:p>
          <a:p>
            <a:pPr marL="0" marR="0" indent="0" algn="just">
              <a:buNone/>
            </a:pPr>
            <a:endParaRPr lang="id-ID" sz="2200" dirty="0">
              <a:solidFill>
                <a:srgbClr val="000000"/>
              </a:solidFill>
              <a:latin typeface="Berlin Sans FB" pitchFamily="34" charset="0"/>
            </a:endParaRPr>
          </a:p>
          <a:p>
            <a:pPr marL="0" marR="0" indent="0" algn="just">
              <a:buNone/>
            </a:pPr>
            <a:r>
              <a:rPr lang="id-ID" sz="2200" dirty="0" smtClean="0">
                <a:solidFill>
                  <a:srgbClr val="000000"/>
                </a:solidFill>
                <a:latin typeface="Berlin Sans FB" pitchFamily="34" charset="0"/>
              </a:rPr>
              <a:t>Fungsi Tujuan : 400X1+500X2</a:t>
            </a:r>
          </a:p>
          <a:p>
            <a:pPr marL="0" marR="0" indent="0" algn="just">
              <a:buNone/>
            </a:pPr>
            <a:r>
              <a:rPr lang="id-ID" sz="2200" dirty="0" smtClean="0">
                <a:solidFill>
                  <a:srgbClr val="000000"/>
                </a:solidFill>
                <a:latin typeface="Berlin Sans FB" pitchFamily="34" charset="0"/>
              </a:rPr>
              <a:t>Fungsi Kendala:</a:t>
            </a:r>
            <a:endParaRPr lang="en-US" sz="2200" dirty="0">
              <a:solidFill>
                <a:srgbClr val="000000"/>
              </a:solidFill>
              <a:latin typeface="Berlin Sans FB" pitchFamily="34" charset="0"/>
            </a:endParaRPr>
          </a:p>
          <a:p>
            <a:pPr marL="0" marR="0" indent="0" algn="just">
              <a:buNone/>
            </a:pPr>
            <a:endParaRPr lang="en-US" sz="2200" dirty="0">
              <a:solidFill>
                <a:srgbClr val="00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sz="2200" dirty="0"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667000"/>
            <a:ext cx="5181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8</a:t>
            </a:r>
            <a:r>
              <a:rPr lang="en-US" dirty="0" smtClean="0"/>
              <a:t> </a:t>
            </a:r>
            <a:r>
              <a:rPr lang="en-US" dirty="0"/>
              <a:t>X1 + </a:t>
            </a:r>
            <a:r>
              <a:rPr lang="id-ID" dirty="0" smtClean="0"/>
              <a:t>6</a:t>
            </a:r>
            <a:r>
              <a:rPr lang="en-US" dirty="0" smtClean="0"/>
              <a:t> </a:t>
            </a:r>
            <a:r>
              <a:rPr lang="en-US" dirty="0"/>
              <a:t>X2 </a:t>
            </a:r>
            <a:r>
              <a:rPr lang="en-US" dirty="0" smtClean="0"/>
              <a:t>≥240</a:t>
            </a:r>
            <a:endParaRPr lang="en-US" dirty="0"/>
          </a:p>
          <a:p>
            <a:r>
              <a:rPr lang="id-ID" dirty="0" smtClean="0"/>
              <a:t>7</a:t>
            </a:r>
            <a:r>
              <a:rPr lang="en-US" dirty="0" smtClean="0"/>
              <a:t>X1 </a:t>
            </a:r>
            <a:r>
              <a:rPr lang="en-US" dirty="0"/>
              <a:t>+ </a:t>
            </a:r>
            <a:r>
              <a:rPr lang="id-ID" dirty="0" smtClean="0"/>
              <a:t>6</a:t>
            </a:r>
            <a:r>
              <a:rPr lang="en-US" dirty="0" smtClean="0"/>
              <a:t> </a:t>
            </a:r>
            <a:r>
              <a:rPr lang="en-US" dirty="0"/>
              <a:t>X2 ≥ 100 </a:t>
            </a:r>
          </a:p>
          <a:p>
            <a:r>
              <a:rPr lang="en-US" dirty="0" smtClean="0"/>
              <a:t>X1 </a:t>
            </a:r>
            <a:r>
              <a:rPr lang="en-US" dirty="0"/>
              <a:t>≥ 0 (</a:t>
            </a:r>
            <a:r>
              <a:rPr lang="en-US" dirty="0" err="1"/>
              <a:t>kendala</a:t>
            </a:r>
            <a:r>
              <a:rPr lang="en-US" dirty="0"/>
              <a:t> non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)</a:t>
            </a:r>
          </a:p>
          <a:p>
            <a:r>
              <a:rPr lang="en-US" dirty="0" smtClean="0"/>
              <a:t>X2 </a:t>
            </a:r>
            <a:r>
              <a:rPr lang="en-US" dirty="0"/>
              <a:t>≥ 0 (</a:t>
            </a:r>
            <a:r>
              <a:rPr lang="en-US" dirty="0" err="1"/>
              <a:t>kendala</a:t>
            </a:r>
            <a:r>
              <a:rPr lang="en-US" dirty="0"/>
              <a:t> non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238619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55626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1" y="1589617"/>
            <a:ext cx="5941178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67275"/>
            <a:ext cx="47339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1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r>
              <a:rPr lang="en-US" sz="3200" b="1" dirty="0" err="1" smtClean="0"/>
              <a:t>Isu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Teknis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LP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smtClean="0">
                <a:latin typeface="Berlin Sans FB" pitchFamily="34" charset="0"/>
              </a:rPr>
              <a:t>Infeasibility </a:t>
            </a:r>
            <a:r>
              <a:rPr lang="en-US" sz="2400" dirty="0" err="1">
                <a:latin typeface="Berlin Sans FB" pitchFamily="34" charset="0"/>
              </a:rPr>
              <a:t>adalah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suatu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kondisi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dimana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</a:t>
            </a:r>
            <a:r>
              <a:rPr lang="en-US" sz="2400" dirty="0">
                <a:latin typeface="Berlin Sans FB" pitchFamily="34" charset="0"/>
              </a:rPr>
              <a:t> area </a:t>
            </a:r>
            <a:r>
              <a:rPr lang="en-US" sz="2400" dirty="0" err="1">
                <a:latin typeface="Berlin Sans FB" pitchFamily="34" charset="0"/>
              </a:rPr>
              <a:t>layak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memenuhi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semua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Sebagai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contoh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Apabila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kasus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Aji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Sakti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Furniture </a:t>
            </a:r>
            <a:r>
              <a:rPr lang="en-US" sz="2400" dirty="0" err="1">
                <a:latin typeface="Berlin Sans FB" pitchFamily="34" charset="0"/>
              </a:rPr>
              <a:t>ditambah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i="1" dirty="0" err="1">
                <a:latin typeface="Berlin Sans FB" pitchFamily="34" charset="0"/>
              </a:rPr>
              <a:t>kendala</a:t>
            </a:r>
            <a:r>
              <a:rPr lang="en-US" sz="2400" i="1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bagian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pemasaran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memberi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syarat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penjualan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Meja</a:t>
            </a:r>
            <a:r>
              <a:rPr lang="en-US" sz="2400" dirty="0">
                <a:latin typeface="Berlin Sans FB" pitchFamily="34" charset="0"/>
              </a:rPr>
              <a:t> minimal 60 </a:t>
            </a:r>
            <a:r>
              <a:rPr lang="en-US" sz="2400" dirty="0" err="1">
                <a:latin typeface="Berlin Sans FB" pitchFamily="34" charset="0"/>
              </a:rPr>
              <a:t>buah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penjualan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Kursi</a:t>
            </a:r>
            <a:r>
              <a:rPr lang="en-US" sz="2400" dirty="0">
                <a:latin typeface="Berlin Sans FB" pitchFamily="34" charset="0"/>
              </a:rPr>
              <a:t> minimal 60 </a:t>
            </a:r>
            <a:r>
              <a:rPr lang="en-US" sz="2400" dirty="0" err="1">
                <a:latin typeface="Berlin Sans FB" pitchFamily="34" charset="0"/>
              </a:rPr>
              <a:t>buah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maka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akibatnya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</a:t>
            </a:r>
            <a:r>
              <a:rPr lang="en-US" sz="2400" dirty="0">
                <a:latin typeface="Berlin Sans FB" pitchFamily="34" charset="0"/>
              </a:rPr>
              <a:t> area </a:t>
            </a:r>
            <a:r>
              <a:rPr lang="en-US" sz="2400" dirty="0" err="1">
                <a:latin typeface="Berlin Sans FB" pitchFamily="34" charset="0"/>
              </a:rPr>
              <a:t>layak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i="1" dirty="0">
                <a:latin typeface="Berlin Sans FB" pitchFamily="34" charset="0"/>
              </a:rPr>
              <a:t>feasible region)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Kondisi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seperti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ini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disebut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i="1" dirty="0">
                <a:latin typeface="Berlin Sans FB" pitchFamily="34" charset="0"/>
              </a:rPr>
              <a:t>infeasibility</a:t>
            </a:r>
            <a:r>
              <a:rPr lang="en-US" sz="2400" dirty="0">
                <a:latin typeface="Berlin Sans FB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5275" y="381000"/>
            <a:ext cx="8229600" cy="292600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latin typeface="Berlin Sans FB" pitchFamily="34" charset="0"/>
              </a:rPr>
              <a:t>Fungsi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tujuan</a:t>
            </a:r>
            <a:r>
              <a:rPr lang="en-US" sz="2400" dirty="0">
                <a:latin typeface="Berlin Sans FB" pitchFamily="34" charset="0"/>
              </a:rPr>
              <a:t> : </a:t>
            </a:r>
          </a:p>
          <a:p>
            <a:pPr marL="0" indent="0" algn="just">
              <a:buNone/>
            </a:pPr>
            <a:r>
              <a:rPr lang="en-US" sz="2400" dirty="0" err="1">
                <a:latin typeface="Berlin Sans FB" pitchFamily="34" charset="0"/>
              </a:rPr>
              <a:t>Maksimisasi</a:t>
            </a:r>
            <a:r>
              <a:rPr lang="en-US" sz="2400" dirty="0">
                <a:latin typeface="Berlin Sans FB" pitchFamily="34" charset="0"/>
              </a:rPr>
              <a:t> Z = $7X1 + $5X2. </a:t>
            </a:r>
          </a:p>
          <a:p>
            <a:pPr marL="0" indent="0" algn="just">
              <a:buNone/>
            </a:pPr>
            <a:r>
              <a:rPr lang="en-US" sz="2400" dirty="0" err="1">
                <a:latin typeface="Berlin Sans FB" pitchFamily="34" charset="0"/>
              </a:rPr>
              <a:t>Fungsi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 : </a:t>
            </a:r>
          </a:p>
          <a:p>
            <a:pPr marL="0" indent="0" algn="just">
              <a:buNone/>
            </a:pPr>
            <a:r>
              <a:rPr lang="en-US" sz="2400" dirty="0">
                <a:latin typeface="Berlin Sans FB" pitchFamily="34" charset="0"/>
              </a:rPr>
              <a:t>4 X1 + 3 X2 ≤ 240 (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departemen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pembuatan</a:t>
            </a:r>
            <a:r>
              <a:rPr lang="en-US" sz="2400" dirty="0">
                <a:latin typeface="Berlin Sans FB" pitchFamily="34" charset="0"/>
              </a:rPr>
              <a:t>) </a:t>
            </a:r>
          </a:p>
          <a:p>
            <a:pPr marL="0" indent="0" algn="just">
              <a:buNone/>
            </a:pPr>
            <a:r>
              <a:rPr lang="en-US" sz="2400" dirty="0">
                <a:latin typeface="Berlin Sans FB" pitchFamily="34" charset="0"/>
              </a:rPr>
              <a:t>2X1 + 1 X2 ≤ 100 (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departemen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pengecatan</a:t>
            </a:r>
            <a:r>
              <a:rPr lang="en-US" sz="2400" dirty="0">
                <a:latin typeface="Berlin Sans FB" pitchFamily="34" charset="0"/>
              </a:rPr>
              <a:t>) </a:t>
            </a:r>
          </a:p>
          <a:p>
            <a:pPr marL="0" indent="0" algn="just">
              <a:buNone/>
            </a:pPr>
            <a:r>
              <a:rPr lang="en-US" sz="2400" dirty="0">
                <a:latin typeface="Berlin Sans FB" pitchFamily="34" charset="0"/>
              </a:rPr>
              <a:t>1 X1 ≥ 60 </a:t>
            </a:r>
          </a:p>
          <a:p>
            <a:pPr marL="0" indent="0" algn="just">
              <a:buNone/>
            </a:pPr>
            <a:r>
              <a:rPr lang="en-US" sz="2400" dirty="0">
                <a:latin typeface="Berlin Sans FB" pitchFamily="34" charset="0"/>
              </a:rPr>
              <a:t>1 X2 ≥ 60 </a:t>
            </a:r>
          </a:p>
          <a:p>
            <a:pPr marL="0" indent="0" algn="just">
              <a:buNone/>
            </a:pPr>
            <a:r>
              <a:rPr lang="en-US" sz="2400" dirty="0">
                <a:latin typeface="Berlin Sans FB" pitchFamily="34" charset="0"/>
              </a:rPr>
              <a:t>X1 ≥ </a:t>
            </a:r>
            <a:r>
              <a:rPr lang="en-US" sz="2400" dirty="0" smtClean="0">
                <a:latin typeface="Berlin Sans FB" pitchFamily="34" charset="0"/>
              </a:rPr>
              <a:t>0</a:t>
            </a:r>
            <a:endParaRPr lang="en-US" sz="24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Berlin Sans FB" pitchFamily="34" charset="0"/>
              </a:rPr>
              <a:t>X2 ≥ 0 </a:t>
            </a:r>
            <a:r>
              <a:rPr lang="en-US" sz="2400" dirty="0" smtClean="0">
                <a:latin typeface="Berlin Sans FB" pitchFamily="34" charset="0"/>
              </a:rPr>
              <a:t> </a:t>
            </a:r>
            <a:endParaRPr lang="en-US" sz="2400" dirty="0">
              <a:latin typeface="Berlin Sans FB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Berlin Sans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799"/>
            <a:ext cx="6096000" cy="336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9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r>
              <a:rPr lang="en-US" sz="3200" b="1" dirty="0" err="1" smtClean="0"/>
              <a:t>Unboundeness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5243195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b="1" dirty="0" err="1">
                <a:latin typeface="Berlin Sans FB" pitchFamily="34" charset="0"/>
              </a:rPr>
              <a:t>Unboundedness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adalah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suatu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kondisi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dimana</a:t>
            </a:r>
            <a:r>
              <a:rPr lang="en-US" sz="1800" dirty="0">
                <a:latin typeface="Berlin Sans FB" pitchFamily="34" charset="0"/>
              </a:rPr>
              <a:t> area </a:t>
            </a:r>
            <a:r>
              <a:rPr lang="en-US" sz="1800" dirty="0" err="1">
                <a:latin typeface="Berlin Sans FB" pitchFamily="34" charset="0"/>
              </a:rPr>
              <a:t>layak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tidak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terbatas</a:t>
            </a:r>
            <a:r>
              <a:rPr lang="en-US" sz="1800" dirty="0">
                <a:latin typeface="Berlin Sans FB" pitchFamily="34" charset="0"/>
              </a:rPr>
              <a:t>. </a:t>
            </a:r>
            <a:r>
              <a:rPr lang="en-US" sz="1800" dirty="0" err="1">
                <a:latin typeface="Berlin Sans FB" pitchFamily="34" charset="0"/>
              </a:rPr>
              <a:t>Kasus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ini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biasanya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muncul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pada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tujuan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maksimisasi</a:t>
            </a:r>
            <a:r>
              <a:rPr lang="en-US" sz="1800" dirty="0">
                <a:latin typeface="Berlin Sans FB" pitchFamily="34" charset="0"/>
              </a:rPr>
              <a:t>. </a:t>
            </a:r>
            <a:r>
              <a:rPr lang="en-US" sz="1800" dirty="0" err="1">
                <a:latin typeface="Berlin Sans FB" pitchFamily="34" charset="0"/>
              </a:rPr>
              <a:t>Misalkan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saja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Ajisakti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>
                <a:latin typeface="Berlin Sans FB" pitchFamily="34" charset="0"/>
              </a:rPr>
              <a:t>Furniture </a:t>
            </a:r>
            <a:r>
              <a:rPr lang="en-US" sz="1800" dirty="0" err="1">
                <a:latin typeface="Berlin Sans FB" pitchFamily="34" charset="0"/>
              </a:rPr>
              <a:t>lebih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dahulu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menentukan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dari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pemasaran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belum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menentukan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dari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segi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operasi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untuk</a:t>
            </a:r>
            <a:r>
              <a:rPr lang="en-US" sz="1800" dirty="0">
                <a:latin typeface="Berlin Sans FB" pitchFamily="34" charset="0"/>
              </a:rPr>
              <a:t> assembling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finishing. </a:t>
            </a:r>
            <a:r>
              <a:rPr lang="en-US" sz="1800" dirty="0" err="1">
                <a:latin typeface="Berlin Sans FB" pitchFamily="34" charset="0"/>
              </a:rPr>
              <a:t>maka</a:t>
            </a:r>
            <a:r>
              <a:rPr lang="en-US" sz="1800" dirty="0">
                <a:latin typeface="Berlin Sans FB" pitchFamily="34" charset="0"/>
              </a:rPr>
              <a:t> objective function </a:t>
            </a:r>
            <a:r>
              <a:rPr lang="en-US" sz="1800" dirty="0" err="1">
                <a:latin typeface="Berlin Sans FB" pitchFamily="34" charset="0"/>
              </a:rPr>
              <a:t>menjadi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tidak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berhingga</a:t>
            </a:r>
            <a:r>
              <a:rPr lang="en-US" sz="1800" dirty="0">
                <a:latin typeface="Berlin Sans FB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tujuan</a:t>
            </a:r>
            <a:r>
              <a:rPr lang="en-US" sz="1800" dirty="0">
                <a:latin typeface="Berlin Sans FB" pitchFamily="34" charset="0"/>
              </a:rPr>
              <a:t> :</a:t>
            </a:r>
          </a:p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Maksimisasi</a:t>
            </a:r>
            <a:r>
              <a:rPr lang="en-US" sz="1800" dirty="0">
                <a:latin typeface="Berlin Sans FB" pitchFamily="34" charset="0"/>
              </a:rPr>
              <a:t> Z = $7X1 + $5X2.</a:t>
            </a:r>
          </a:p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:</a:t>
            </a:r>
          </a:p>
          <a:p>
            <a:pPr marL="0" indent="0" algn="just">
              <a:buNone/>
            </a:pPr>
            <a:r>
              <a:rPr lang="en-US" sz="1800" dirty="0">
                <a:latin typeface="Berlin Sans FB" pitchFamily="34" charset="0"/>
              </a:rPr>
              <a:t>1 X1 ≥ 60</a:t>
            </a:r>
          </a:p>
          <a:p>
            <a:pPr marL="0" indent="0" algn="just">
              <a:buNone/>
            </a:pPr>
            <a:r>
              <a:rPr lang="en-US" sz="1800" dirty="0">
                <a:latin typeface="Berlin Sans FB" pitchFamily="34" charset="0"/>
              </a:rPr>
              <a:t>1 X2 ≥ 60</a:t>
            </a:r>
          </a:p>
          <a:p>
            <a:pPr marL="0" indent="0" algn="just">
              <a:buNone/>
            </a:pPr>
            <a:r>
              <a:rPr lang="en-US" sz="1800" dirty="0">
                <a:latin typeface="Berlin Sans FB" pitchFamily="34" charset="0"/>
              </a:rPr>
              <a:t>X1 ≥ 0 (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non </a:t>
            </a:r>
            <a:r>
              <a:rPr lang="en-US" sz="1800" dirty="0" err="1">
                <a:latin typeface="Berlin Sans FB" pitchFamily="34" charset="0"/>
              </a:rPr>
              <a:t>negatif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pertama</a:t>
            </a:r>
            <a:r>
              <a:rPr lang="en-US" sz="1800" dirty="0">
                <a:latin typeface="Berlin Sans FB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n-US" sz="1800" dirty="0">
                <a:latin typeface="Berlin Sans FB" pitchFamily="34" charset="0"/>
              </a:rPr>
              <a:t>X2 ≥ 0 (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non </a:t>
            </a:r>
            <a:r>
              <a:rPr lang="en-US" sz="1800" dirty="0" err="1">
                <a:latin typeface="Berlin Sans FB" pitchFamily="34" charset="0"/>
              </a:rPr>
              <a:t>negatif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kedua</a:t>
            </a:r>
            <a:r>
              <a:rPr lang="en-US" sz="1800" dirty="0">
                <a:latin typeface="Berlin Sans FB" pitchFamily="34" charset="0"/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195" y="685800"/>
            <a:ext cx="35147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9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r>
              <a:rPr lang="en-US" sz="3200" b="1" dirty="0" err="1" smtClean="0"/>
              <a:t>Redudancy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47244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>
                <a:latin typeface="Berlin Sans FB" pitchFamily="34" charset="0"/>
              </a:rPr>
              <a:t>Redundancy</a:t>
            </a:r>
            <a:r>
              <a:rPr lang="en-US" sz="2400" dirty="0">
                <a:latin typeface="Berlin Sans FB" pitchFamily="34" charset="0"/>
              </a:rPr>
              <a:t>. Constraint yang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mempengaruhi</a:t>
            </a:r>
            <a:r>
              <a:rPr lang="en-US" sz="2400" dirty="0">
                <a:latin typeface="Berlin Sans FB" pitchFamily="34" charset="0"/>
              </a:rPr>
              <a:t> feasible region </a:t>
            </a:r>
            <a:r>
              <a:rPr lang="en-US" sz="2400" dirty="0" err="1">
                <a:latin typeface="Berlin Sans FB" pitchFamily="34" charset="0"/>
              </a:rPr>
              <a:t>disebut</a:t>
            </a:r>
            <a:r>
              <a:rPr lang="en-US" sz="2400" dirty="0">
                <a:latin typeface="Berlin Sans FB" pitchFamily="34" charset="0"/>
              </a:rPr>
              <a:t> redundant </a:t>
            </a:r>
            <a:r>
              <a:rPr lang="en-US" sz="2400" dirty="0" err="1">
                <a:latin typeface="Berlin Sans FB" pitchFamily="34" charset="0"/>
              </a:rPr>
              <a:t>conctraint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Misalkan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kasus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Ajisakti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Furniture, </a:t>
            </a:r>
            <a:r>
              <a:rPr lang="en-US" sz="2400" dirty="0" err="1">
                <a:latin typeface="Berlin Sans FB" pitchFamily="34" charset="0"/>
              </a:rPr>
              <a:t>bagian</a:t>
            </a:r>
            <a:r>
              <a:rPr lang="en-US" sz="2400" dirty="0">
                <a:latin typeface="Berlin Sans FB" pitchFamily="34" charset="0"/>
              </a:rPr>
              <a:t> marketing </a:t>
            </a:r>
            <a:r>
              <a:rPr lang="en-US" sz="2400" dirty="0" err="1">
                <a:latin typeface="Berlin Sans FB" pitchFamily="34" charset="0"/>
              </a:rPr>
              <a:t>mengatakan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bisa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menjual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lebih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50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buah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kursi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maka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pernyataan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ini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disebut</a:t>
            </a:r>
            <a:r>
              <a:rPr lang="en-US" sz="2400" dirty="0">
                <a:latin typeface="Berlin Sans FB" pitchFamily="34" charset="0"/>
              </a:rPr>
              <a:t> redundant. </a:t>
            </a:r>
            <a:r>
              <a:rPr lang="en-US" sz="2400" dirty="0" err="1">
                <a:latin typeface="Berlin Sans FB" pitchFamily="34" charset="0"/>
              </a:rPr>
              <a:t>Karena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kenyataannya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bagian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produksi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maksimal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bisa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memproduksi</a:t>
            </a:r>
            <a:r>
              <a:rPr lang="en-US" sz="2400" dirty="0">
                <a:latin typeface="Berlin Sans FB" pitchFamily="34" charset="0"/>
              </a:rPr>
              <a:t> 40 </a:t>
            </a:r>
            <a:r>
              <a:rPr lang="en-US" sz="2400" dirty="0" err="1">
                <a:latin typeface="Berlin Sans FB" pitchFamily="34" charset="0"/>
              </a:rPr>
              <a:t>kursi</a:t>
            </a:r>
            <a:endParaRPr lang="en-US" sz="2400" dirty="0">
              <a:latin typeface="Berlin Sans FB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745" y="1143000"/>
            <a:ext cx="40671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9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txBody>
          <a:bodyPr/>
          <a:lstStyle/>
          <a:p>
            <a:r>
              <a:rPr lang="en-US" sz="3200" b="1" dirty="0" smtClean="0"/>
              <a:t>Case-1 </a:t>
            </a:r>
            <a:r>
              <a:rPr lang="en-US" sz="3200" b="1" dirty="0" err="1" smtClean="0"/>
              <a:t>Ajisakti</a:t>
            </a:r>
            <a:r>
              <a:rPr lang="en-US" sz="3200" b="1" dirty="0" smtClean="0"/>
              <a:t> Furniture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pPr marL="0" marR="0" indent="0" algn="just">
              <a:buNone/>
            </a:pP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Perusahaan </a:t>
            </a:r>
            <a:r>
              <a:rPr lang="en-US" sz="2200" dirty="0" err="1" smtClean="0">
                <a:solidFill>
                  <a:srgbClr val="000000"/>
                </a:solidFill>
                <a:latin typeface="Berlin Sans FB" pitchFamily="34" charset="0"/>
              </a:rPr>
              <a:t>Ajisakti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Furniture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membuat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diperoleh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dari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satu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$7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,-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sedang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diperoleh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dari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satu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$5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,-</a:t>
            </a:r>
          </a:p>
          <a:p>
            <a:pPr marL="0" marR="0" indent="0" algn="just"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Berlin Sans FB" pitchFamily="34" charset="0"/>
              </a:rPr>
              <a:t>Namun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meraih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tersebut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Berlin Sans FB" pitchFamily="34" charset="0"/>
              </a:rPr>
              <a:t>Ajisakti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Furniture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menghadapi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kendala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keterbatasan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pembuatan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1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memerlukan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pembuatan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membutuhkan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pengecatan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dibutuhkan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pengecatan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 1 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unit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dibutuhkan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tersedia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pembuatan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240 jam per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bulan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sedang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jam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kerja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pengecatan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adalah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Berlin Sans FB" pitchFamily="34" charset="0"/>
              </a:rPr>
              <a:t>100 jam per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bulan</a:t>
            </a:r>
            <a:r>
              <a:rPr lang="en-US" sz="2200" dirty="0" smtClean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Berapa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jumlah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meja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kursi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sebaiknya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diproduksi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agar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keuntungan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perusahaan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Berlin Sans FB" pitchFamily="34" charset="0"/>
              </a:rPr>
              <a:t>maksimum</a:t>
            </a:r>
            <a:r>
              <a:rPr lang="en-US" sz="2200" dirty="0">
                <a:solidFill>
                  <a:srgbClr val="000000"/>
                </a:solidFill>
                <a:latin typeface="Berlin Sans FB" pitchFamily="34" charset="0"/>
              </a:rPr>
              <a:t>? </a:t>
            </a:r>
          </a:p>
          <a:p>
            <a:pPr marL="0" marR="0" indent="0" algn="just">
              <a:buNone/>
            </a:pPr>
            <a:endParaRPr lang="en-US" sz="2200" dirty="0">
              <a:solidFill>
                <a:srgbClr val="00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sz="2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r>
              <a:rPr lang="en-US" sz="3200" b="1" dirty="0" err="1" smtClean="0"/>
              <a:t>Alternatif</a:t>
            </a:r>
            <a:r>
              <a:rPr lang="en-US" sz="3200" b="1" dirty="0" smtClean="0"/>
              <a:t> Optima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Alternatif</a:t>
            </a:r>
            <a:r>
              <a:rPr lang="en-US" sz="1800" dirty="0">
                <a:latin typeface="Berlin Sans FB" pitchFamily="34" charset="0"/>
              </a:rPr>
              <a:t> Optima </a:t>
            </a:r>
            <a:r>
              <a:rPr lang="en-US" sz="1800" dirty="0" err="1">
                <a:latin typeface="Berlin Sans FB" pitchFamily="34" charset="0"/>
              </a:rPr>
              <a:t>adalah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situasi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dimana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terdapat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lebih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dari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satu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solusi</a:t>
            </a:r>
            <a:r>
              <a:rPr lang="en-US" sz="1800" dirty="0">
                <a:latin typeface="Berlin Sans FB" pitchFamily="34" charset="0"/>
              </a:rPr>
              <a:t> optimal. Hal </a:t>
            </a:r>
            <a:r>
              <a:rPr lang="en-US" sz="1800" dirty="0" err="1">
                <a:latin typeface="Berlin Sans FB" pitchFamily="34" charset="0"/>
              </a:rPr>
              <a:t>ini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terjadi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apabila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profit </a:t>
            </a:r>
            <a:r>
              <a:rPr lang="en-US" sz="1800" dirty="0" err="1">
                <a:latin typeface="Berlin Sans FB" pitchFamily="34" charset="0"/>
              </a:rPr>
              <a:t>sejajar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dengan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salah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satu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. </a:t>
            </a:r>
            <a:r>
              <a:rPr lang="en-US" sz="1800" dirty="0" err="1">
                <a:latin typeface="Berlin Sans FB" pitchFamily="34" charset="0"/>
              </a:rPr>
              <a:t>Misalkan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kita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rubah</a:t>
            </a:r>
            <a:r>
              <a:rPr lang="en-US" sz="1800" dirty="0">
                <a:latin typeface="Berlin Sans FB" pitchFamily="34" charset="0"/>
              </a:rPr>
              <a:t> profit margin </a:t>
            </a:r>
            <a:r>
              <a:rPr lang="en-US" sz="1800" dirty="0" err="1">
                <a:latin typeface="Berlin Sans FB" pitchFamily="34" charset="0"/>
              </a:rPr>
              <a:t>untuk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Meja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Kursi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pada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kasus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Ajisakti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>
                <a:latin typeface="Berlin Sans FB" pitchFamily="34" charset="0"/>
              </a:rPr>
              <a:t>Furniture </a:t>
            </a:r>
            <a:r>
              <a:rPr lang="en-US" sz="1800" dirty="0" err="1">
                <a:latin typeface="Berlin Sans FB" pitchFamily="34" charset="0"/>
              </a:rPr>
              <a:t>menjadi</a:t>
            </a:r>
            <a:r>
              <a:rPr lang="en-US" sz="1800" dirty="0">
                <a:latin typeface="Berlin Sans FB" pitchFamily="34" charset="0"/>
              </a:rPr>
              <a:t> 8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6.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profit </a:t>
            </a:r>
            <a:r>
              <a:rPr lang="en-US" sz="1800" dirty="0" err="1">
                <a:latin typeface="Berlin Sans FB" pitchFamily="34" charset="0"/>
              </a:rPr>
              <a:t>ini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jika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kita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gambarkan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sejajar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dengan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I </a:t>
            </a:r>
            <a:r>
              <a:rPr lang="en-US" sz="1800" dirty="0" err="1">
                <a:latin typeface="Berlin Sans FB" pitchFamily="34" charset="0"/>
              </a:rPr>
              <a:t>karena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kemiringannya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sama</a:t>
            </a:r>
            <a:r>
              <a:rPr lang="en-US" sz="1800" dirty="0">
                <a:latin typeface="Berlin Sans FB" pitchFamily="34" charset="0"/>
              </a:rPr>
              <a:t>. </a:t>
            </a:r>
            <a:r>
              <a:rPr lang="en-US" sz="1800" dirty="0" err="1">
                <a:latin typeface="Berlin Sans FB" pitchFamily="34" charset="0"/>
              </a:rPr>
              <a:t>Solusi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optimalnya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terletak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sepanjang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AB. </a:t>
            </a:r>
            <a:r>
              <a:rPr lang="en-US" sz="1800" dirty="0" err="1">
                <a:latin typeface="Berlin Sans FB" pitchFamily="34" charset="0"/>
              </a:rPr>
              <a:t>Jadi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solusi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optimalnya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bisa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terletak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pada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alternatif</a:t>
            </a:r>
            <a:r>
              <a:rPr lang="en-US" sz="1800" dirty="0">
                <a:latin typeface="Berlin Sans FB" pitchFamily="34" charset="0"/>
              </a:rPr>
              <a:t> I X1 = 0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X2 = 80 </a:t>
            </a:r>
            <a:r>
              <a:rPr lang="en-US" sz="1800" dirty="0" err="1">
                <a:latin typeface="Berlin Sans FB" pitchFamily="34" charset="0"/>
              </a:rPr>
              <a:t>atau</a:t>
            </a:r>
            <a:r>
              <a:rPr lang="en-US" sz="1800" dirty="0">
                <a:latin typeface="Berlin Sans FB" pitchFamily="34" charset="0"/>
              </a:rPr>
              <a:t> X1 = 30 </a:t>
            </a:r>
            <a:r>
              <a:rPr lang="en-US" sz="1800" dirty="0" err="1">
                <a:latin typeface="Berlin Sans FB" pitchFamily="34" charset="0"/>
              </a:rPr>
              <a:t>dan</a:t>
            </a:r>
            <a:r>
              <a:rPr lang="en-US" sz="1800" dirty="0">
                <a:latin typeface="Berlin Sans FB" pitchFamily="34" charset="0"/>
              </a:rPr>
              <a:t> X2 = 40 </a:t>
            </a:r>
            <a:r>
              <a:rPr lang="en-US" sz="1800" dirty="0" err="1" smtClean="0">
                <a:latin typeface="Berlin Sans FB" pitchFamily="34" charset="0"/>
              </a:rPr>
              <a:t>atau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kombinasi</a:t>
            </a:r>
            <a:r>
              <a:rPr lang="en-US" sz="1800" dirty="0">
                <a:latin typeface="Berlin Sans FB" pitchFamily="34" charset="0"/>
              </a:rPr>
              <a:t> lain </a:t>
            </a:r>
            <a:r>
              <a:rPr lang="en-US" sz="1800" dirty="0" err="1">
                <a:latin typeface="Berlin Sans FB" pitchFamily="34" charset="0"/>
              </a:rPr>
              <a:t>sepanjang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AB</a:t>
            </a:r>
            <a:r>
              <a:rPr lang="en-US" sz="1800" dirty="0" smtClean="0">
                <a:latin typeface="Berlin Sans FB" pitchFamily="34" charset="0"/>
              </a:rPr>
              <a:t>.</a:t>
            </a:r>
          </a:p>
          <a:p>
            <a:pPr marL="0" indent="0" algn="just">
              <a:buNone/>
            </a:pPr>
            <a:endParaRPr lang="en-US" sz="18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tujuan</a:t>
            </a:r>
            <a:r>
              <a:rPr lang="en-US" sz="1800" dirty="0">
                <a:latin typeface="Berlin Sans FB" pitchFamily="34" charset="0"/>
              </a:rPr>
              <a:t> :</a:t>
            </a:r>
          </a:p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Maksimisasi</a:t>
            </a:r>
            <a:r>
              <a:rPr lang="en-US" sz="1800" dirty="0">
                <a:latin typeface="Berlin Sans FB" pitchFamily="34" charset="0"/>
              </a:rPr>
              <a:t> Z = $8X1 + $6X2.</a:t>
            </a:r>
          </a:p>
          <a:p>
            <a:pPr marL="0" indent="0" algn="just">
              <a:buNone/>
            </a:pPr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:</a:t>
            </a:r>
          </a:p>
          <a:p>
            <a:pPr marL="0" indent="0" algn="just">
              <a:buNone/>
            </a:pPr>
            <a:r>
              <a:rPr lang="en-US" sz="1800" dirty="0">
                <a:latin typeface="Berlin Sans FB" pitchFamily="34" charset="0"/>
              </a:rPr>
              <a:t>4 X1 + 3 X2 ≤ 240 (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departemen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pembuatan</a:t>
            </a:r>
            <a:r>
              <a:rPr lang="en-US" sz="1800" dirty="0">
                <a:latin typeface="Berlin Sans FB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n-US" sz="1800" dirty="0">
                <a:latin typeface="Berlin Sans FB" pitchFamily="34" charset="0"/>
              </a:rPr>
              <a:t>2X1 + 1 X2 ≤ 100 (</a:t>
            </a:r>
            <a:r>
              <a:rPr lang="en-US" sz="1800" dirty="0" err="1">
                <a:latin typeface="Berlin Sans FB" pitchFamily="34" charset="0"/>
              </a:rPr>
              <a:t>kendala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departemen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pengecatan</a:t>
            </a:r>
            <a:r>
              <a:rPr lang="en-US" sz="1800" dirty="0" smtClean="0">
                <a:latin typeface="Berlin Sans FB" pitchFamily="34" charset="0"/>
              </a:rPr>
              <a:t>)</a:t>
            </a:r>
          </a:p>
          <a:p>
            <a:pPr marL="0" indent="0" algn="just">
              <a:buNone/>
            </a:pPr>
            <a:r>
              <a:rPr lang="it-IT" sz="1800" dirty="0">
                <a:latin typeface="Berlin Sans FB" pitchFamily="34" charset="0"/>
              </a:rPr>
              <a:t>X1 ≥ 0 (kendala non negatif pertama)</a:t>
            </a:r>
          </a:p>
          <a:p>
            <a:pPr marL="0" indent="0" algn="just">
              <a:buNone/>
            </a:pPr>
            <a:r>
              <a:rPr lang="it-IT" sz="1800" dirty="0">
                <a:latin typeface="Berlin Sans FB" pitchFamily="34" charset="0"/>
              </a:rPr>
              <a:t>X2 ≥ 0 (kendala non negatif kedua)</a:t>
            </a:r>
            <a:endParaRPr lang="en-US" sz="1800" dirty="0">
              <a:latin typeface="Berlin Sans FB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20" y="2895600"/>
            <a:ext cx="37719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9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Minimasi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59055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60133"/>
            <a:ext cx="8850313" cy="3113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1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657600"/>
          </a:xfrm>
        </p:spPr>
        <p:txBody>
          <a:bodyPr/>
          <a:lstStyle/>
          <a:p>
            <a:pPr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Fungsi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Tujuan</a:t>
            </a:r>
            <a:endParaRPr lang="en-US" sz="2400" dirty="0" smtClean="0">
              <a:latin typeface="Berlin Sans FB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2. </a:t>
            </a:r>
            <a:r>
              <a:rPr lang="en-US" sz="2400" dirty="0" err="1" smtClean="0">
                <a:latin typeface="Berlin Sans FB" pitchFamily="34" charset="0"/>
              </a:rPr>
              <a:t>Fungsi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Kendala</a:t>
            </a:r>
            <a:endParaRPr lang="en-US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endParaRPr lang="en-US" sz="2400" dirty="0">
              <a:latin typeface="Berlin Sans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3990"/>
            <a:ext cx="53721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297940"/>
            <a:ext cx="457200" cy="302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1297940"/>
            <a:ext cx="457200" cy="302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3276600"/>
            <a:ext cx="49911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Maksimisasi</a:t>
            </a:r>
            <a:r>
              <a:rPr lang="en-US" dirty="0"/>
              <a:t> Z = $7X1 + $5X2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4419600"/>
            <a:ext cx="5181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4 </a:t>
            </a:r>
            <a:r>
              <a:rPr lang="en-US" dirty="0"/>
              <a:t>X1 + 3 X2 ≤ 240 (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)</a:t>
            </a:r>
          </a:p>
          <a:p>
            <a:r>
              <a:rPr lang="en-US" dirty="0" smtClean="0"/>
              <a:t>2X1 </a:t>
            </a:r>
            <a:r>
              <a:rPr lang="en-US" dirty="0"/>
              <a:t>+ 1 X2 ≤ 100 (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pengecatan</a:t>
            </a:r>
            <a:r>
              <a:rPr lang="en-US" dirty="0"/>
              <a:t>)</a:t>
            </a:r>
          </a:p>
          <a:p>
            <a:r>
              <a:rPr lang="en-US" dirty="0" smtClean="0"/>
              <a:t>X1 </a:t>
            </a:r>
            <a:r>
              <a:rPr lang="en-US" dirty="0"/>
              <a:t>≥ 0 (</a:t>
            </a:r>
            <a:r>
              <a:rPr lang="en-US" dirty="0" err="1"/>
              <a:t>kendala</a:t>
            </a:r>
            <a:r>
              <a:rPr lang="en-US" dirty="0"/>
              <a:t> non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)</a:t>
            </a:r>
          </a:p>
          <a:p>
            <a:r>
              <a:rPr lang="en-US" dirty="0" smtClean="0"/>
              <a:t>X2 </a:t>
            </a:r>
            <a:r>
              <a:rPr lang="en-US" dirty="0"/>
              <a:t>≥ 0 (</a:t>
            </a:r>
            <a:r>
              <a:rPr lang="en-US" dirty="0" err="1"/>
              <a:t>kendala</a:t>
            </a:r>
            <a:r>
              <a:rPr lang="en-US" dirty="0"/>
              <a:t> non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792162"/>
          </a:xfrm>
        </p:spPr>
        <p:txBody>
          <a:bodyPr/>
          <a:lstStyle/>
          <a:p>
            <a:r>
              <a:rPr lang="en-US" sz="3200" b="1" dirty="0" err="1" smtClean="0"/>
              <a:t>Penyelesaian</a:t>
            </a:r>
            <a:r>
              <a:rPr lang="en-US" sz="3200" b="1" dirty="0" smtClean="0"/>
              <a:t> LP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Grafis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AutoNum type="arabicPeriod"/>
            </a:pPr>
            <a:r>
              <a:rPr lang="en-US" sz="2400" dirty="0">
                <a:latin typeface="Berlin Sans FB" pitchFamily="34" charset="0"/>
              </a:rPr>
              <a:t>4 X1 + 3 X2 = </a:t>
            </a:r>
            <a:r>
              <a:rPr lang="en-US" sz="2400" dirty="0" smtClean="0">
                <a:latin typeface="Berlin Sans FB" pitchFamily="34" charset="0"/>
              </a:rPr>
              <a:t>240 (</a:t>
            </a:r>
            <a:r>
              <a:rPr lang="en-US" sz="2400" dirty="0" err="1" smtClean="0">
                <a:latin typeface="Berlin Sans FB" pitchFamily="34" charset="0"/>
              </a:rPr>
              <a:t>ubah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tanda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pertidaksamaan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>
              <a:buAutoNum type="arabicPeriod"/>
            </a:pP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 I: 4 X1 + 3 X2 = 240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memotong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X1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saat</a:t>
            </a:r>
            <a:r>
              <a:rPr lang="en-US" sz="2400" dirty="0">
                <a:latin typeface="Berlin Sans FB" pitchFamily="34" charset="0"/>
              </a:rPr>
              <a:t> X2 = 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4 </a:t>
            </a:r>
            <a:r>
              <a:rPr lang="en-US" sz="2400" dirty="0">
                <a:latin typeface="Berlin Sans FB" pitchFamily="34" charset="0"/>
              </a:rPr>
              <a:t>X1 + 0 = 240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X1 </a:t>
            </a:r>
            <a:r>
              <a:rPr lang="en-US" sz="2400" dirty="0">
                <a:latin typeface="Berlin Sans FB" pitchFamily="34" charset="0"/>
              </a:rPr>
              <a:t>= 240/4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X1 </a:t>
            </a:r>
            <a:r>
              <a:rPr lang="en-US" sz="2400" dirty="0">
                <a:latin typeface="Berlin Sans FB" pitchFamily="34" charset="0"/>
              </a:rPr>
              <a:t>= 60.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memotong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X2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saat</a:t>
            </a:r>
            <a:r>
              <a:rPr lang="en-US" sz="2400" dirty="0">
                <a:latin typeface="Berlin Sans FB" pitchFamily="34" charset="0"/>
              </a:rPr>
              <a:t> X1 = 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0 </a:t>
            </a:r>
            <a:r>
              <a:rPr lang="en-US" sz="2400" dirty="0">
                <a:latin typeface="Berlin Sans FB" pitchFamily="34" charset="0"/>
              </a:rPr>
              <a:t>+ 3 X2 = 240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X2 </a:t>
            </a:r>
            <a:r>
              <a:rPr lang="en-US" sz="2400" dirty="0">
                <a:latin typeface="Berlin Sans FB" pitchFamily="34" charset="0"/>
              </a:rPr>
              <a:t>= 240/3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X2 </a:t>
            </a:r>
            <a:r>
              <a:rPr lang="en-US" sz="2400" dirty="0">
                <a:latin typeface="Berlin Sans FB" pitchFamily="34" charset="0"/>
              </a:rPr>
              <a:t>= 80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Kendala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I </a:t>
            </a:r>
            <a:r>
              <a:rPr lang="en-US" sz="2400" dirty="0" err="1">
                <a:latin typeface="Berlin Sans FB" pitchFamily="34" charset="0"/>
              </a:rPr>
              <a:t>memotong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X1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titik</a:t>
            </a:r>
            <a:r>
              <a:rPr lang="en-US" sz="2400" dirty="0">
                <a:latin typeface="Berlin Sans FB" pitchFamily="34" charset="0"/>
              </a:rPr>
              <a:t> (60, 0)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memotong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X2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titik</a:t>
            </a:r>
            <a:r>
              <a:rPr lang="en-US" sz="2400" dirty="0">
                <a:latin typeface="Berlin Sans FB" pitchFamily="34" charset="0"/>
              </a:rPr>
              <a:t> (0, 80).</a:t>
            </a: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3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 II: 2 X1 + 1 X2 = 100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memotong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X1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saat</a:t>
            </a:r>
            <a:r>
              <a:rPr lang="en-US" sz="2400" dirty="0">
                <a:latin typeface="Berlin Sans FB" pitchFamily="34" charset="0"/>
              </a:rPr>
              <a:t> X2 = 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2 </a:t>
            </a:r>
            <a:r>
              <a:rPr lang="en-US" sz="2400" dirty="0">
                <a:latin typeface="Berlin Sans FB" pitchFamily="34" charset="0"/>
              </a:rPr>
              <a:t>X1 + 0 = 100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X1 </a:t>
            </a:r>
            <a:r>
              <a:rPr lang="en-US" sz="2400" dirty="0">
                <a:latin typeface="Berlin Sans FB" pitchFamily="34" charset="0"/>
              </a:rPr>
              <a:t>= 100/2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X1 </a:t>
            </a:r>
            <a:r>
              <a:rPr lang="en-US" sz="2400" dirty="0">
                <a:latin typeface="Berlin Sans FB" pitchFamily="34" charset="0"/>
              </a:rPr>
              <a:t>= 50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memotong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X2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saat</a:t>
            </a:r>
            <a:r>
              <a:rPr lang="en-US" sz="2400" dirty="0">
                <a:latin typeface="Berlin Sans FB" pitchFamily="34" charset="0"/>
              </a:rPr>
              <a:t> X1 =0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0 </a:t>
            </a:r>
            <a:r>
              <a:rPr lang="en-US" sz="2400" dirty="0">
                <a:latin typeface="Berlin Sans FB" pitchFamily="34" charset="0"/>
              </a:rPr>
              <a:t>+ X2 = 100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X2 </a:t>
            </a:r>
            <a:r>
              <a:rPr lang="en-US" sz="2400" dirty="0">
                <a:latin typeface="Berlin Sans FB" pitchFamily="34" charset="0"/>
              </a:rPr>
              <a:t>= 100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Kendala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I </a:t>
            </a:r>
            <a:r>
              <a:rPr lang="en-US" sz="2400" dirty="0" err="1">
                <a:latin typeface="Berlin Sans FB" pitchFamily="34" charset="0"/>
              </a:rPr>
              <a:t>memotong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X1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titik</a:t>
            </a:r>
            <a:r>
              <a:rPr lang="en-US" sz="2400" dirty="0">
                <a:latin typeface="Berlin Sans FB" pitchFamily="34" charset="0"/>
              </a:rPr>
              <a:t> (50, 0)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memotong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sumbu</a:t>
            </a:r>
            <a:r>
              <a:rPr lang="en-US" sz="2400" dirty="0">
                <a:latin typeface="Berlin Sans FB" pitchFamily="34" charset="0"/>
              </a:rPr>
              <a:t> X2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titik</a:t>
            </a:r>
            <a:r>
              <a:rPr lang="en-US" sz="2400" dirty="0">
                <a:latin typeface="Berlin Sans FB" pitchFamily="34" charset="0"/>
              </a:rPr>
              <a:t> (0, 100).</a:t>
            </a: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AutoNum type="arabicPeriod"/>
            </a:pPr>
            <a:endParaRPr lang="en-US" sz="2400" dirty="0">
              <a:latin typeface="Berlin Sans FB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5139952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potong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kedua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kendala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bisa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dicari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dengan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cara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substitusi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atau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eliminasi</a:t>
            </a:r>
            <a:endParaRPr lang="en-US" sz="220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2 X1 + 1 X2 = </a:t>
            </a:r>
            <a:r>
              <a:rPr lang="en-US" sz="2200" dirty="0" smtClean="0">
                <a:latin typeface="Berlin Sans FB" pitchFamily="34" charset="0"/>
              </a:rPr>
              <a:t>100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X2 = 100 - 2 X1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4 X1 + 3 X2 = 240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4 X1 + 3 (100 - 2 X1) = 240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4 X1 + 300 - 6 X1 = 240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- 2 X1 = 240 - 300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- 2 X1 = - 60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X1 = -60/-2 = 30.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X2 = 100 - 2 X1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X2 = 100 - 2 * 30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X2 = 100 - 60</a:t>
            </a:r>
          </a:p>
          <a:p>
            <a:pPr marL="0" indent="0">
              <a:buNone/>
            </a:pPr>
            <a:r>
              <a:rPr lang="en-US" sz="2200" dirty="0">
                <a:latin typeface="Berlin Sans FB" pitchFamily="34" charset="0"/>
              </a:rPr>
              <a:t>X2 = 40</a:t>
            </a:r>
          </a:p>
          <a:p>
            <a:pPr marL="0" indent="0">
              <a:buNone/>
            </a:pPr>
            <a:r>
              <a:rPr lang="en-US" sz="2200" dirty="0" err="1">
                <a:latin typeface="Berlin Sans FB" pitchFamily="34" charset="0"/>
              </a:rPr>
              <a:t>Sehingga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kedua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kendala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saling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berpotongan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titik</a:t>
            </a:r>
            <a:r>
              <a:rPr lang="en-US" sz="2200" dirty="0">
                <a:latin typeface="Berlin Sans FB" pitchFamily="34" charset="0"/>
              </a:rPr>
              <a:t> </a:t>
            </a:r>
            <a:endParaRPr lang="en-US" sz="22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Berlin Sans FB" pitchFamily="34" charset="0"/>
              </a:rPr>
              <a:t>(</a:t>
            </a:r>
            <a:r>
              <a:rPr lang="en-US" sz="2200" dirty="0">
                <a:latin typeface="Berlin Sans FB" pitchFamily="34" charset="0"/>
              </a:rPr>
              <a:t>30, 40).</a:t>
            </a:r>
          </a:p>
        </p:txBody>
      </p:sp>
    </p:spTree>
    <p:extLst>
      <p:ext uri="{BB962C8B-B14F-4D97-AF65-F5344CB8AC3E}">
        <p14:creationId xmlns:p14="http://schemas.microsoft.com/office/powerpoint/2010/main" val="17877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Berlin Sans FB" pitchFamily="34" charset="0"/>
              </a:rPr>
              <a:t>Tanda</a:t>
            </a:r>
            <a:r>
              <a:rPr lang="en-US" sz="2400" dirty="0">
                <a:latin typeface="Berlin Sans FB" pitchFamily="34" charset="0"/>
              </a:rPr>
              <a:t> ≤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kedua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ditunjukkan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area </a:t>
            </a:r>
            <a:r>
              <a:rPr lang="en-US" sz="2400" dirty="0" err="1">
                <a:latin typeface="Berlin Sans FB" pitchFamily="34" charset="0"/>
              </a:rPr>
              <a:t>sebelah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kiri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garis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kendala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Sebagaimana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nampak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gambar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i="1" dirty="0">
                <a:latin typeface="Berlin Sans FB" pitchFamily="34" charset="0"/>
              </a:rPr>
              <a:t>feasible region </a:t>
            </a:r>
            <a:r>
              <a:rPr lang="en-US" sz="2400" dirty="0">
                <a:latin typeface="Berlin Sans FB" pitchFamily="34" charset="0"/>
              </a:rPr>
              <a:t>(area </a:t>
            </a:r>
            <a:r>
              <a:rPr lang="en-US" sz="2400" dirty="0" err="1">
                <a:latin typeface="Berlin Sans FB" pitchFamily="34" charset="0"/>
              </a:rPr>
              <a:t>layak</a:t>
            </a:r>
            <a:r>
              <a:rPr lang="en-US" sz="2400" dirty="0">
                <a:latin typeface="Berlin Sans FB" pitchFamily="34" charset="0"/>
              </a:rPr>
              <a:t>) </a:t>
            </a:r>
            <a:r>
              <a:rPr lang="en-US" sz="2400" dirty="0" err="1">
                <a:latin typeface="Berlin Sans FB" pitchFamily="34" charset="0"/>
              </a:rPr>
              <a:t>meliputi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daerah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sebelah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kiri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titik</a:t>
            </a:r>
            <a:r>
              <a:rPr lang="en-US" sz="2400" dirty="0">
                <a:latin typeface="Berlin Sans FB" pitchFamily="34" charset="0"/>
              </a:rPr>
              <a:t> A (0; 80), B (30; 40),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C (60; 0).</a:t>
            </a: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792162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menentukan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solusi</a:t>
            </a:r>
            <a:r>
              <a:rPr lang="en-US" sz="2400" dirty="0">
                <a:latin typeface="Berlin Sans FB" pitchFamily="34" charset="0"/>
              </a:rPr>
              <a:t> yang optimal, </a:t>
            </a:r>
            <a:r>
              <a:rPr lang="en-US" sz="2400" dirty="0" err="1">
                <a:latin typeface="Berlin Sans FB" pitchFamily="34" charset="0"/>
              </a:rPr>
              <a:t>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dua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cara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bisa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digunakan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yaitu</a:t>
            </a:r>
            <a:endParaRPr lang="en-US" sz="240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Berlin Sans FB" pitchFamily="34" charset="0"/>
              </a:rPr>
              <a:t>1.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menggunakan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garis</a:t>
            </a:r>
            <a:r>
              <a:rPr lang="en-US" sz="2400" dirty="0">
                <a:latin typeface="Berlin Sans FB" pitchFamily="34" charset="0"/>
              </a:rPr>
              <a:t> profit (</a:t>
            </a:r>
            <a:r>
              <a:rPr lang="en-US" sz="2400" dirty="0" err="1">
                <a:latin typeface="Berlin Sans FB" pitchFamily="34" charset="0"/>
              </a:rPr>
              <a:t>iso</a:t>
            </a:r>
            <a:r>
              <a:rPr lang="en-US" sz="2400" dirty="0">
                <a:latin typeface="Berlin Sans FB" pitchFamily="34" charset="0"/>
              </a:rPr>
              <a:t> profit line)</a:t>
            </a:r>
          </a:p>
          <a:p>
            <a:pPr marL="0" indent="0">
              <a:buNone/>
            </a:pPr>
            <a:r>
              <a:rPr lang="en-US" sz="2400" dirty="0">
                <a:latin typeface="Berlin Sans FB" pitchFamily="34" charset="0"/>
              </a:rPr>
              <a:t>2.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titik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sudut</a:t>
            </a:r>
            <a:r>
              <a:rPr lang="en-US" sz="2400" dirty="0">
                <a:latin typeface="Berlin Sans FB" pitchFamily="34" charset="0"/>
              </a:rPr>
              <a:t> (corner point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ISO PROFIT LINE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X1 = 30 X2 = 40 Z =410</a:t>
            </a:r>
          </a:p>
          <a:p>
            <a:pPr marL="0" indent="0" algn="just">
              <a:buNone/>
            </a:pPr>
            <a:r>
              <a:rPr lang="en-US" sz="2400" dirty="0" err="1">
                <a:latin typeface="Berlin Sans FB" pitchFamily="34" charset="0"/>
              </a:rPr>
              <a:t>Artinya:bahwa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keputusan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perusahaan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memberikan</a:t>
            </a:r>
            <a:r>
              <a:rPr lang="en-US" sz="2400" dirty="0">
                <a:latin typeface="Berlin Sans FB" pitchFamily="34" charset="0"/>
              </a:rPr>
              <a:t> profit </a:t>
            </a:r>
            <a:r>
              <a:rPr lang="en-US" sz="2400" dirty="0" err="1">
                <a:latin typeface="Berlin Sans FB" pitchFamily="34" charset="0"/>
              </a:rPr>
              <a:t>maksimal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memproduksi</a:t>
            </a:r>
            <a:r>
              <a:rPr lang="en-US" sz="2400" dirty="0">
                <a:latin typeface="Berlin Sans FB" pitchFamily="34" charset="0"/>
              </a:rPr>
              <a:t> X1 </a:t>
            </a:r>
            <a:r>
              <a:rPr lang="en-US" sz="2400" dirty="0" err="1">
                <a:latin typeface="Berlin Sans FB" pitchFamily="34" charset="0"/>
              </a:rPr>
              <a:t>sebanyak</a:t>
            </a:r>
            <a:r>
              <a:rPr lang="en-US" sz="2400" dirty="0">
                <a:latin typeface="Berlin Sans FB" pitchFamily="34" charset="0"/>
              </a:rPr>
              <a:t> 30 unit, X2 </a:t>
            </a:r>
            <a:r>
              <a:rPr lang="en-US" sz="2400" dirty="0" err="1">
                <a:latin typeface="Berlin Sans FB" pitchFamily="34" charset="0"/>
              </a:rPr>
              <a:t>sebanyak</a:t>
            </a:r>
            <a:r>
              <a:rPr lang="en-US" sz="2400" dirty="0">
                <a:latin typeface="Berlin Sans FB" pitchFamily="34" charset="0"/>
              </a:rPr>
              <a:t> 40 unit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perusahaan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memperoleh</a:t>
            </a:r>
            <a:r>
              <a:rPr lang="en-US" sz="2400" dirty="0">
                <a:latin typeface="Berlin Sans FB" pitchFamily="34" charset="0"/>
              </a:rPr>
              <a:t> profit </a:t>
            </a:r>
            <a:r>
              <a:rPr lang="en-US" sz="2400" dirty="0" err="1">
                <a:latin typeface="Berlin Sans FB" pitchFamily="34" charset="0"/>
              </a:rPr>
              <a:t>sebesar</a:t>
            </a:r>
            <a:r>
              <a:rPr lang="en-US" sz="2400" dirty="0">
                <a:latin typeface="Berlin Sans FB" pitchFamily="34" charset="0"/>
              </a:rPr>
              <a:t> 410.</a:t>
            </a:r>
          </a:p>
          <a:p>
            <a:pPr marL="0" indent="0"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olor pencils academi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 pencils academic presentation</Template>
  <TotalTime>214</TotalTime>
  <Words>1227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Color pencils academic presentation</vt:lpstr>
      <vt:lpstr>1_Color pencils academic presentation</vt:lpstr>
      <vt:lpstr>2_Color pencils academic presentation</vt:lpstr>
      <vt:lpstr>3_Color pencils academic presentation</vt:lpstr>
      <vt:lpstr>4_Color pencils academic presentation</vt:lpstr>
      <vt:lpstr>5_Color pencils academic presentation</vt:lpstr>
      <vt:lpstr>6_Color pencils academic presentation</vt:lpstr>
      <vt:lpstr>2</vt:lpstr>
      <vt:lpstr>Case-1 Ajisakti Furniture</vt:lpstr>
      <vt:lpstr>PowerPoint Presentation</vt:lpstr>
      <vt:lpstr>Penyelesaian LP Secara Grafis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 Profit Line</vt:lpstr>
      <vt:lpstr>CORNER POINT</vt:lpstr>
      <vt:lpstr>Case-2 Ajisakti Furniture</vt:lpstr>
      <vt:lpstr>PowerPoint Presentation</vt:lpstr>
      <vt:lpstr>Case-3 Ajisakti Furniture</vt:lpstr>
      <vt:lpstr>PowerPoint Presentation</vt:lpstr>
      <vt:lpstr>Isu Teknis Dalam LP</vt:lpstr>
      <vt:lpstr>PowerPoint Presentation</vt:lpstr>
      <vt:lpstr>Unboundeness</vt:lpstr>
      <vt:lpstr>Redudancy</vt:lpstr>
      <vt:lpstr>Alternatif Optima</vt:lpstr>
      <vt:lpstr>Minimasi</vt:lpstr>
    </vt:vector>
  </TitlesOfParts>
  <Company>Uniga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dc:creator>Alamanda</dc:creator>
  <cp:lastModifiedBy>admin</cp:lastModifiedBy>
  <cp:revision>25</cp:revision>
  <dcterms:created xsi:type="dcterms:W3CDTF">2010-10-03T15:37:03Z</dcterms:created>
  <dcterms:modified xsi:type="dcterms:W3CDTF">2014-09-15T00:59:54Z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TC103814931033</vt:lpwstr>
  </property>
</Properties>
</file>