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89" r:id="rId3"/>
    <p:sldId id="325" r:id="rId4"/>
    <p:sldId id="288" r:id="rId5"/>
    <p:sldId id="319" r:id="rId6"/>
    <p:sldId id="284" r:id="rId7"/>
    <p:sldId id="321" r:id="rId8"/>
    <p:sldId id="320" r:id="rId9"/>
    <p:sldId id="283" r:id="rId10"/>
    <p:sldId id="282" r:id="rId11"/>
    <p:sldId id="322" r:id="rId12"/>
    <p:sldId id="323" r:id="rId13"/>
    <p:sldId id="326" r:id="rId14"/>
    <p:sldId id="324" r:id="rId15"/>
    <p:sldId id="317" r:id="rId16"/>
  </p:sldIdLst>
  <p:sldSz cx="9144000" cy="6858000" type="screen4x3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89"/>
            <p14:sldId id="325"/>
            <p14:sldId id="288"/>
            <p14:sldId id="319"/>
            <p14:sldId id="284"/>
            <p14:sldId id="321"/>
            <p14:sldId id="320"/>
            <p14:sldId id="283"/>
            <p14:sldId id="282"/>
            <p14:sldId id="322"/>
            <p14:sldId id="323"/>
            <p14:sldId id="326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>
            <p14:sldId id="324"/>
            <p14:sldId id="3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6203" autoAdjust="0"/>
  </p:normalViewPr>
  <p:slideViewPr>
    <p:cSldViewPr>
      <p:cViewPr varScale="1">
        <p:scale>
          <a:sx n="118" d="100"/>
          <a:sy n="118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237"/>
        <p:guide pos="29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r>
              <a:rPr lang="en-US" smtClean="0"/>
              <a:t>Call for Presentation: UKP4 26 November 2011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3553D46-B832-44A2-A233-A04F4FAD3696}" type="datetime10">
              <a:rPr lang="en-US" smtClean="0"/>
              <a:t>10:25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7777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r>
              <a:rPr lang="en-US" smtClean="0"/>
              <a:t>Call for Presentation: UKP4 26 November 2011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46B05F1-CEE2-449D-8427-B653D7A99E9E}" type="datetime10">
              <a:rPr lang="en-US" smtClean="0"/>
              <a:t>10:25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49650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0399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Call for Presentation: UKP4 26 November 2011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Call for Presentation: UKP4 26 November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25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/>
              <a:t>This is another option for an Overview slides using transitions.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Call for Presentation: UKP4 26 November 2011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Call for Presentation: UKP4 26 November 2011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Call for Presentation: UKP4 26 November 2011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Call for Presentation: UKP4 26 November 2011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1/19/2015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699792" y="476672"/>
            <a:ext cx="6180224" cy="2880320"/>
          </a:xfrm>
        </p:spPr>
        <p:txBody>
          <a:bodyPr>
            <a:normAutofit/>
          </a:bodyPr>
          <a:lstStyle/>
          <a:p>
            <a:r>
              <a:rPr lang="en-US" dirty="0"/>
              <a:t>Chapter 1:  </a:t>
            </a:r>
            <a:br>
              <a:rPr lang="en-US" dirty="0"/>
            </a:br>
            <a:r>
              <a:rPr lang="en-US" dirty="0"/>
              <a:t>The Role of Business Research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067944" y="4365104"/>
            <a:ext cx="4772528" cy="990600"/>
          </a:xfrm>
        </p:spPr>
        <p:txBody>
          <a:bodyPr>
            <a:normAutofit/>
          </a:bodyPr>
          <a:lstStyle/>
          <a:p>
            <a:r>
              <a:rPr lang="id-ID" sz="3200" dirty="0"/>
              <a:t>January 2015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67418" y="908720"/>
            <a:ext cx="5206554" cy="28841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id-ID" sz="1000" dirty="0" smtClean="0"/>
              <a:t>(Sekaran, 2005)</a:t>
            </a:r>
            <a:endParaRPr lang="en-US" sz="1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5776" y="1515904"/>
            <a:ext cx="60232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4"/>
              </a:buBlip>
            </a:pPr>
            <a:r>
              <a:rPr lang="id-ID" dirty="0"/>
              <a:t>Employee behaviours such as performance, absenteeism and turnover</a:t>
            </a:r>
          </a:p>
          <a:p>
            <a:pPr marL="285750" indent="-285750" algn="just">
              <a:buBlip>
                <a:blip r:embed="rId4"/>
              </a:buBlip>
            </a:pPr>
            <a:r>
              <a:rPr lang="id-ID" dirty="0"/>
              <a:t>Employee attitudes such as job satisfaction, loyalty, and organizational commitment</a:t>
            </a:r>
          </a:p>
          <a:p>
            <a:pPr marL="285750" indent="-285750" algn="just">
              <a:buBlip>
                <a:blip r:embed="rId4"/>
              </a:buBlip>
            </a:pPr>
            <a:r>
              <a:rPr lang="id-ID" dirty="0"/>
              <a:t>Brand loyalty, product life cycle, and product innovation</a:t>
            </a:r>
          </a:p>
          <a:p>
            <a:pPr marL="285750" indent="-285750" algn="just">
              <a:buBlip>
                <a:blip r:embed="rId4"/>
              </a:buBlip>
            </a:pPr>
            <a:r>
              <a:rPr lang="id-ID" dirty="0"/>
              <a:t>Cost of capital, valuation of firms dividend ploicies and investment decision</a:t>
            </a:r>
          </a:p>
          <a:p>
            <a:pPr marL="285750" indent="-285750" algn="just">
              <a:buBlip>
                <a:blip r:embed="rId4"/>
              </a:buBlip>
            </a:pPr>
            <a:r>
              <a:rPr lang="id-ID" dirty="0"/>
              <a:t>Strategy formulation and implemetation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/>
              <a:t>Some Commonly Researched Areas in Business</a:t>
            </a:r>
            <a:endParaRPr lang="id-ID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926907" cy="520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4437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7821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dirty="0" smtClean="0"/>
              <a:t>Ethical Issue in BUSINESS RESEARCH</a:t>
            </a:r>
            <a:endParaRPr lang="id-ID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196752"/>
            <a:ext cx="790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Privasi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1238659"/>
            <a:ext cx="184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Informasi Rahasia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3212976"/>
            <a:ext cx="503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Tidak mendistribusikan informasi yang belum benar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212976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jujur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7" y="1602961"/>
            <a:ext cx="1596883" cy="853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02961"/>
            <a:ext cx="1823268" cy="1197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96" y="3789041"/>
            <a:ext cx="1505447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14071"/>
            <a:ext cx="2076150" cy="1376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2463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896544" cy="495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3955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LKM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5882655" cy="514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0662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797152"/>
            <a:ext cx="8077200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4800" dirty="0" smtClean="0">
                <a:latin typeface="Vtks Black" pitchFamily="2" charset="0"/>
              </a:rPr>
              <a:t>Thank You</a:t>
            </a:r>
            <a:endParaRPr lang="id-ID" sz="4800" dirty="0">
              <a:latin typeface="Vtks Black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64704"/>
            <a:ext cx="4070945" cy="3256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0970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 smtClean="0"/>
              <a:t>Describe what research is and how it is defined</a:t>
            </a:r>
          </a:p>
          <a:p>
            <a:pPr algn="just"/>
            <a:r>
              <a:rPr lang="id-ID" dirty="0" smtClean="0"/>
              <a:t>Distinguish between applied and basic research, giving evamples</a:t>
            </a:r>
          </a:p>
          <a:p>
            <a:pPr algn="just"/>
            <a:r>
              <a:rPr lang="id-ID" dirty="0" smtClean="0"/>
              <a:t>Be aware of role of ethics in business research</a:t>
            </a:r>
          </a:p>
          <a:p>
            <a:pPr algn="just"/>
            <a:r>
              <a:rPr lang="id-ID" dirty="0" smtClean="0"/>
              <a:t>Understand kind of marketing research</a:t>
            </a:r>
            <a:endParaRPr lang="id-ID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mtClean="0">
                <a:solidFill>
                  <a:schemeClr val="tx2"/>
                </a:solidFill>
              </a:rPr>
              <a:t>After Completing this chapter student should be able to:</a:t>
            </a:r>
            <a:endParaRPr lang="id-ID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981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4" y="536620"/>
            <a:ext cx="3877739" cy="440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6630"/>
            <a:ext cx="4189023" cy="410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24944"/>
            <a:ext cx="2818848" cy="356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53136"/>
            <a:ext cx="2448272" cy="18338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8498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id-ID" dirty="0" smtClean="0"/>
              <a:t>Definisi Riset Bisnis</a:t>
            </a:r>
            <a:endParaRPr lang="id-ID" dirty="0"/>
          </a:p>
        </p:txBody>
      </p:sp>
      <p:sp>
        <p:nvSpPr>
          <p:cNvPr id="152" name="Content Placeholder 2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d-ID" b="1" dirty="0" smtClean="0"/>
              <a:t>Riset</a:t>
            </a:r>
            <a:r>
              <a:rPr lang="id-ID" dirty="0" smtClean="0"/>
              <a:t> adalah pengembangan dan pengujian dari teori-teori baru tentang bagaimana dunia nyata atau penolakan dari teori yang sudah ada (Kinney Jr, 1986)</a:t>
            </a:r>
          </a:p>
          <a:p>
            <a:pPr marL="0" indent="0" algn="just">
              <a:buNone/>
            </a:pPr>
            <a:endParaRPr lang="id-ID" dirty="0" smtClean="0"/>
          </a:p>
          <a:p>
            <a:pPr marL="0" indent="0" algn="just">
              <a:buNone/>
            </a:pPr>
            <a:r>
              <a:rPr lang="id-ID" b="1" dirty="0" smtClean="0"/>
              <a:t>Riset bisnis </a:t>
            </a:r>
            <a:r>
              <a:rPr lang="id-ID" dirty="0" smtClean="0"/>
              <a:t>merupakan proses proses yang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sistematis dan objektif </a:t>
            </a:r>
            <a:r>
              <a:rPr lang="id-ID" dirty="0" smtClean="0"/>
              <a:t>dalam menghasilkan informasi untuk membantu dalam pengambilan keputusan bisnis</a:t>
            </a:r>
            <a:r>
              <a:rPr lang="en-US" dirty="0" smtClean="0"/>
              <a:t> </a:t>
            </a:r>
            <a:r>
              <a:rPr lang="id-ID" dirty="0" smtClean="0"/>
              <a:t>(Zigmund, 2009)</a:t>
            </a:r>
          </a:p>
          <a:p>
            <a:pPr marL="0" indent="0" algn="just">
              <a:buNone/>
            </a:pPr>
            <a:endParaRPr lang="id-ID" dirty="0"/>
          </a:p>
          <a:p>
            <a:pPr marL="0" indent="0" algn="just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7241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guraru.org/wp-content/uploads/2013/10/fotosintesis-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46429" y="1988840"/>
            <a:ext cx="2426892" cy="381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919" y="0"/>
            <a:ext cx="7765662" cy="16476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3968" y="316177"/>
            <a:ext cx="5191261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dirty="0">
                <a:solidFill>
                  <a:srgbClr val="1F497D"/>
                </a:solidFill>
              </a:rPr>
              <a:t>Karakteristik Penelitian </a:t>
            </a:r>
            <a:endParaRPr lang="id-ID" sz="4800" dirty="0">
              <a:solidFill>
                <a:srgbClr val="1F497D"/>
              </a:solidFill>
              <a:latin typeface="Vtks Black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93315" y="4263574"/>
            <a:ext cx="1728193" cy="5040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Purposiveness </a:t>
            </a:r>
            <a:endParaRPr lang="id-ID" dirty="0"/>
          </a:p>
        </p:txBody>
      </p:sp>
      <p:sp>
        <p:nvSpPr>
          <p:cNvPr id="8" name="Rounded Rectangle 7"/>
          <p:cNvSpPr/>
          <p:nvPr/>
        </p:nvSpPr>
        <p:spPr>
          <a:xfrm>
            <a:off x="1568310" y="3068960"/>
            <a:ext cx="1728193" cy="50405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Rigor</a:t>
            </a:r>
            <a:endParaRPr lang="id-ID" dirty="0"/>
          </a:p>
        </p:txBody>
      </p:sp>
      <p:sp>
        <p:nvSpPr>
          <p:cNvPr id="9" name="Rounded Rectangle 8"/>
          <p:cNvSpPr/>
          <p:nvPr/>
        </p:nvSpPr>
        <p:spPr>
          <a:xfrm>
            <a:off x="3211806" y="1736812"/>
            <a:ext cx="1728193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Testability</a:t>
            </a:r>
            <a:endParaRPr lang="id-ID" dirty="0"/>
          </a:p>
        </p:txBody>
      </p:sp>
      <p:sp>
        <p:nvSpPr>
          <p:cNvPr id="10" name="Rounded Rectangle 9"/>
          <p:cNvSpPr/>
          <p:nvPr/>
        </p:nvSpPr>
        <p:spPr>
          <a:xfrm>
            <a:off x="3851919" y="2996952"/>
            <a:ext cx="1728193" cy="5040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Replicability</a:t>
            </a:r>
            <a:endParaRPr lang="id-ID" dirty="0"/>
          </a:p>
        </p:txBody>
      </p:sp>
      <p:sp>
        <p:nvSpPr>
          <p:cNvPr id="11" name="Rounded Rectangle 10"/>
          <p:cNvSpPr/>
          <p:nvPr/>
        </p:nvSpPr>
        <p:spPr>
          <a:xfrm>
            <a:off x="689112" y="3649127"/>
            <a:ext cx="1728193" cy="5040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Precision and confidence</a:t>
            </a:r>
            <a:endParaRPr lang="id-ID" dirty="0"/>
          </a:p>
        </p:txBody>
      </p:sp>
      <p:sp>
        <p:nvSpPr>
          <p:cNvPr id="13" name="Rounded Rectangle 12"/>
          <p:cNvSpPr/>
          <p:nvPr/>
        </p:nvSpPr>
        <p:spPr>
          <a:xfrm>
            <a:off x="1382332" y="1556792"/>
            <a:ext cx="1728193" cy="50405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Objectivity</a:t>
            </a:r>
            <a:endParaRPr lang="id-ID" dirty="0"/>
          </a:p>
        </p:txBody>
      </p:sp>
      <p:sp>
        <p:nvSpPr>
          <p:cNvPr id="15" name="Rounded Rectangle 14"/>
          <p:cNvSpPr/>
          <p:nvPr/>
        </p:nvSpPr>
        <p:spPr>
          <a:xfrm>
            <a:off x="4571999" y="3573016"/>
            <a:ext cx="1728193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Parsimony</a:t>
            </a:r>
            <a:endParaRPr lang="id-ID" dirty="0"/>
          </a:p>
        </p:txBody>
      </p:sp>
      <p:sp>
        <p:nvSpPr>
          <p:cNvPr id="14" name="Rounded Rectangle 13"/>
          <p:cNvSpPr/>
          <p:nvPr/>
        </p:nvSpPr>
        <p:spPr>
          <a:xfrm>
            <a:off x="4499991" y="4149080"/>
            <a:ext cx="1728193" cy="50405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Generalizability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6804248" y="6021288"/>
            <a:ext cx="208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Sekaran, 1992, 2003</a:t>
            </a:r>
            <a:endParaRPr lang="id-ID" dirty="0"/>
          </a:p>
        </p:txBody>
      </p:sp>
      <p:sp>
        <p:nvSpPr>
          <p:cNvPr id="5" name="AutoShape 2" descr="data:image/jpeg;base64,/9j/4AAQSkZJRgABAQAAAQABAAD/2wCEAAkGBxQPEg8NDxQUFhUWFBUUERYYFRAWGBcWFRQXFh4VGRccHCggGBwmHBkXITEhJSksLi4uFyA0ODMtNygtLisBCgoKDg0OFRAQFiwcHBwsLCwsLCwsLCwsLCssLDcrLCwsLCwrLCwsLCwsNywsLCwsKywsLCwsLDc3NywsKyssK//AABEIAPoAyQMBIgACEQEDEQH/xAAcAAEAAwEBAQEBAAAAAAAAAAAAAQYHBQQIAwL/xABEEAACAQMBBAcFBQUGBQUAAAABAgMABBEFBhIhMQcTIkFRYXEUIzKBkUJSYoKxFXKSocEzU2OTorJDVHODwiSjs9Lw/8QAFwEBAQEBAAAAAAAAAAAAAAAAAAECA//EABwRAQADAQEBAQEAAAAAAAAAAAABAhExIRJhUf/aAAwDAQACEQMRAD8A3GlKUClKUClK/iZSVZQcEggHwJHOg/ulcXY7WPbrO3um+JlKyY4e8jYxvw8N5TXaoFKUoFKUoFcDazV3gRLa1Aa7uN5LZCeAIHamfwRB2j48BzIrvVnuyd0b3WdSuzkrBEtvDnOFUzOpAHm0TNn8Q8BQXjSrIW8MNuCzCNFTeY5Y7oxknvJr10pQKUpQKUpQKUpQKUpQKUpQKUpQKUpQcbQda9plv4SADbXHU+qmNHDf6iPy17dYv1toJ7lzhYonkb0RS39KzjatrjQ9Qk1iBGltbrq0u4hjsyKN0OCT2TjkTwJyp4lTUdJ+2kU2nIli4ked+0o4Oqx9sq6HtLltxSCPtUHb6FVf9k27yAhnknfBBHxTv3fWrzXO2esPZbW2tf7uJEPmQoyfrmujQKUrkbW6r7FZ3d3kKY4nZCcfHundGDzJbAxQdelc7Z3UDdWtrdsu6ZYY5GXwLoGI/nXRoFZd0MXB63Vrd/iWbePiczXCH5Ap/OtQrJbub9ja20rZEFz2m8AkzAMR47kwDHwWY0Gt0qKzLbzb4hlstOlVSZOrknJQLvcurR2BVQOO9Jg7uMDJ5BetY2htrPAuZkRjxVScuR4hBlj9K/DRdrLS9bqreYM+C24VdGKg4JCsASBw5eNVbZjY+wLB7i4jvbh8sw61WQkAZxHvEvjxcsfTutkWy9mk6XiW0KzL8MioFYZG73Y7uFB2KUpQKUpQKUpQKUpQKUpQKUpQflc26yq0UiqyMCrqwBDA8CCDzFYJregx6fqfsq8V66zaNjxbqJrlAY2Y8W3SrDJ44xX0BWTdMemlbi2vk+3C9uTxwJIz10ecf9z+EVJWGs1FeTSL5bmCC5Q5WSNJB6MoNUTpJ2sbP7Jsd9pnwsxj+MbwyIEI5SMMkt9hRk4yDVR7tq+kiC0LwWy+0TghCFOI1c8AjOM5bP2EDNxHKuHY7F32ruLnXpd2HeDR2aZXAByA2DhP5v3ZXiK72wOwaWAW4uAjXGMLuj3cCkfBEPHxfmfIcKu9B/EUYUBVAAAAUDgABwAA8K/ulKDyXWoxxPDE7gPKxWJebMQMnA8ABknkKp3TNpwl097ggEwMHPPJic9XIox4q2fyjwrxdG5a/vtW1ec7xSdrO1GOEcKHe7P7wKZPr41ftXshcQT2zjKyRvGR5OpX+tBk1zt066VBZh965bfgmcN21ijAxKAOJd1eNR+Jye6rBsj0awxxJLfqXlZR7oO6xQrjhGqqRvEDgWOeI4Yqh9HenLNeaargZHbm5HeNtGd0E+Um6fy19AVI9VwtndkLPTjI9pCEZ/jctJI5HhvuS2OA4Zru0pVRFTSq9tXtjbaYPftmQjKxKVLkfeOSAi/iYgUFhqKyx9otb1AhrG2WGEgkOwAbnww8uAwPPKx48Cc1/Fro20gdXN3FgcSrPEwPkcW44elBq9KqmiRauZYzfSWIiGTIIY599uBwMs2Bxwc4q10ClKUCudr0lwsLtYpE8w4qsrOqkd4yo5+Hd4mujSgrOw+1yapHJlDFPEdy5hYglG4jIPepKsPVSO6rLWYajMNK10TjCxXiJ13mzOIt78riM58JWrRtT1CO1iluZ2CxxqWdj3Afqe7HjQegGq9t/oz31lLDCAZVZJoQTjLxOH3c928AV/NXg6Kd9rAXDggXE9xcRqTkrHLMzKPn8X5quNBimxW3g06Ge2uMiIJLJZsQcRyhSWtX717YbGe8lfAV+/QraGa6uLuYlnjhjLE8zPdlpJGPnhQPINXU6SNiSvX6nZrvb3bu7fdz1gGA0sfg+Bkrghsdx51nYTauPT5pLogvbXCRrKyAs0bRlt19wcSMMwYDiMCsq3apryaZqUV1GtxbSJJG3wshBHpw5Hyr1VpCobkcVwdP2tgubyTTrfelaJC00qDMUbBsdUz/AHzx4D7p8K79Bj/QrfNBcXumzcHO8xH+NA/VScfNTEw8ga2Csn6VdEeznj16zypDp7QQMhHXspOR3qR7tx3hhV72P2kTUoBOoCyKdyePOTHIBkjPep5hu8EUGQdG825qtkg5M+oJ9Gdv6VvlYB0Zxb+q2Dd6nUJD82dQfo1b/UgTSlKoru3W0f7OtmlQBpnIitkPJpGB4n8KgFj5LWS7C6pp7TyX2qSyTTmU7paN2QMpx1jYHaY/ZAG6i4AAOa6+pznaHVltYyfZYd5S6lhmNGHWspHIu+5GD4KxFadb7L2UaCFLS3CDhu9TER88jj6mg/TS9ftrohbaeKQ4J3VdSwAODleYweHGunXM0nZ61s2d7W3hhZwA5jjRMgchwHLyr89c2mtLExrdzpEXOEUntNxxkKOOM9/Kg69KhTniKmgUpSgUpSgzXpt0oyQW12mfdu0UjDOVjuAF3vlIsZz3Vydu9p/b7HTbOIgSXRjM2cHq3SWOHBHiJnDf9vzrVNXsFuoJ7V/hljeNuGeDqRnHlnNfOdzpctnczCYHroDEXUD+0MUiypKme5wn1HlUlYfRmkaetrBBaR53Io0jTPPCKFyfPhXrrz6depcRRXETBkkRXQjvDDIr0VUKzra/oyWZnvNMZYJzlnjP9hKefaUfA34h48q0WgoPnS0vLvTLlo0zaXeAzwsQ8M68e1gHDjge0vaGPKrxq/ScJdOugnuL7dSMRk54yuI+tib7ajJPiMcR43zaTZu31GIw3UYbvRxweNu5kfmp/wDxrCte0A21x7DejeeNustpeXXRg8GHn3MviM+BrPF61PoZ0pLbTIinOWSWR27z2ygz6KqirzVA6G9TElpNZE+8tp5Aw7+rlcyI3oQSPymr/Wkfld2ySo8MihkdSrqeIKsMEGsAE8+zt9PHHmTqt1QpOOvtZf7PP40bIB8iORr6ErC9vtRS51a4aPG7Bbx27vwIL7zSnB8g2D5g1J4sPb0PWDNqEkrcoLMI3/UnkDfoh+orZ6pPRLpQis/ayMPdN1x/6fwxD+ABvVjV2pCSmqv0j60bOxlaM4llIgg8pJMje/KoZvy1aKw7pd2jE17Fbq2IbXeWR8jAuJUJ+e6ox6uRVFr6FdIWK2mugMdZJ1cRxx6mDKD6v1rfMVotYXsjNrEtvBDYdeLdECxOY7OBGXuKl1Ltnx767Mux+tXTKtxdbid7G5mb6xRCNW+ZqC07cdIMOmgQxqbi6bsxwR5Y5PLfIzu+nM9w5mvB0f7IzCaTW9Xw97N8CcCtvH3Io4gHHDyHmSTw7bo61LTpUu9NubV3AZXSSFo1IY5zwLZOe8bp8zV32Xi1NnaXVHt1UDEcNurEEnHbd248OIAHjxqiz0pSgUpSgUqKmgVV9t9j01JFdW6q4jB6mUDPA8TG4+0h8O7mKtFKDArbWNQ0JzC6iMFieplBa2lJOSYJuG4zc93PM8V51o2idJ9lPupcMbWQjik/ZXP4ZfgYfMelXK4gWRTHIqsp4FWAYH1BrJNvtkLKxBmjuRbh94raMhnWRyc4jjHbUZ7h2R5VBrVvcpIA0bqwPIqysD8xX6FgOfCvl8w28SI86rE5GSiPIpye4BCC1e210SSfDQ2N9IO4kXAU/wCY4BFTVx9GveRr8UiD1ZR/Wqzt9oCanbe5Km4hJltWDA9sDjGcfZYdk/I91ZGdi7kcRpMh7+Psuf8Aea519p62hDXNrcWhyAJNySMZ7veRnH1NXfwx1dmdoRZXFvqiZEbbsN2p4e6dgpJH3o24/Jh319CKwIBHEHiK+cIbJVjMIyytvZLHeJ3ySST3860/ov2oDWEkN2+JLFSspJ+KFQSkviRujGfFTUrK2h6ekjboaeotLXD3so92nMRqf+LJ4Adw7/Ssq2f0JrqaLS4ss0hMl5L92MntyH8TfCo8/KvJcX0kjS6lMDJcXLqI14A9s4ihUd2Bu59O+tf0G2tdnrXrb+aNJpiGnkOSXfHCONQCxVRwAA8T306nF2giEarGgAVQFUDkABgD6V/dZdrHSnI5K6dbjd7prgsgPmsS9oj97dqo6lrF9eZW7vJCh5xRBYEx90le2w9Wq/UGSuW2vSKwklsdLKFkG7PcnLJG33IwODuBxJzgevLj9Gexa3hW9uQWtkctCr8Tcy72WuHz8SBs4HecnkBVL0VonnS31BJbezB49XGz9Zg/A5TJjQ9+ASePEc6+h9B1S1uIl9hkieNVCqI2UhQBgLuj4cYxikejpAVNKVUKUpQKUpQKVFM0Gf6ptBe6LKrX2buykk3Vnjj3Zrcu3BZEUYdeIAIwT64U3qxvEnjSeF1dHGUZSCCPI1N3bJMjwyqGR1KupGQQRggiswvtgb6xkaTRrl+rZt7qmlKspPPG+rRSD95QfEk5NBqtee+vY7dGmndI0UZZ3YKoHmTWZE7QyDqyGTu3x+zAT+bfbHrufKqztPsve20aXt/PG7GVERXkmndmJyd3O6keEDsd0fZqCw7WdKZPurAdWrHdWd0LSSHliCA8T5M38J51ztB6PLy+Y3N2zWwfizye9vJB4EtwhHlxx4CrD0V7KLga1cLmWUf+lVsYigzwYD77jtZ5gEDhxrSaK4Gz2xtnYdqCFes75n95K3rI3H5DArv0qaqIr+JoVdWR1DKwwysAQQe4g8CK/SlBgm2uhHSLtEUH2O4J9nPHEMnfBn7vevl6GuJqcErK5t33GeNoZQeTxPjKH05itz6QtBGoWF1bY7e4ZIDyIljG8mD3ZIx6E1h+kXfXQxynmRhv3gcH+YrFvPYbr74895qL2t1p00cYlKO7KhOAXVQFJODgAne+Xzr95c7xvb+YyzY7UshGFH3UHJBxPAeNetsDtHHDJz4cONWjoz2OW/CatfoerDZsoGxukDHv3H2iTnAPDhyOQakbPhPivaPoWoah2rS3CRd01wWjVvNUxvMPOrTD0VXZGZL+JD4Jalx9WlBrWBU1v5hnZZRJ0WXSg7l9C57t+1ZB9VlP6VTdZ0afTJ43uf8A08xPubqBiEkI+zvEc+HGNxxHjX0TXj1bS4ruJ7a5RZI3GGU/qDzB8xxFMNUPZTpJBPs+qmOJs+7uACkLjwfJPVP6nBzw8K0aOQMAykEHiCCCCPEHvr522m0l9GkmtZyZognW278Czwlt1lYHALJwz4gj0r+7UXWnHED3tpkZ3OrdoePHIDK0f0NTf6Y+iK819fxW6NLPIkaAZLOyqAPU1g0u1t9ICG1C5YeEcMSt4Y93FvH5V+WnbK3d5J18dnPI+eM927Rj1HWZY/lWrpi5a10qyPIYdNt8qeCTSiQmQ/4Vuo339cjNflFsvq2pdu7uHhQ8cM7r8vZoSox+++a8FhY6joUj3726SI4Vbgo3WqiLy3WwJIhk8eyy8OOOdaps3rkeoQJdQ5AJKsrY3kZeBU44fMcCCCOdBSbboulgxLb6lPFMo4FEIjZvxxlzvDyJNe3rdoP7uw/zJP8A6VfqVURSlKBWTdIMn7U1O10aM5VciUjJ3d4B5W8sRBVB8ZsVY9odb1OXetNOsXjdiVNzO9v1SL/eKFdi3DlkcOHA8q9WwmxCaWJJXkae5l4zztzOTvFVHcu8SfEk8fILVFGEVUUABQFUDkABgAV/dRSgVNRU0ClKUEGvmrR8bsm58PXzbn7vWtivorWLkQwXExOAkUjk+AVCc/yr500CLct4QeZXePq5Lf1rN+NV6nWUaRFto/jnkSBPWRt39M19G6dZrbxRW8YwkaLGg/CqhR+lYdsbae0avYRnlCstyw81G4p/iIreqV4W6VFTStMlKUoKJ0s7MPfW6TQLvSQb5Kd8kMi4kjX8WApHmor9ujLbGPUbdISw9ohUJKp4FgvZEoB44IAz4HI9brVI2h6N4LmcXtvLJazZ3maILxc8OsA5q+OBIIz3g0F2FTXM2e0k2cIgaaWdt5meWVt52LHPoAOQA5Yrp0EVVtm9lX0+6vJYZR7LOes9nKnMcvAZRs4C44buPDwq1VFBNKUoIpSlAqaipoIqaipoIqaipoFKUoKp0p3wg0q/JPGSIwIPFpvdgD+I1kMa7oCjuAH0GK0bpt42VtH968gHqBvE/pWd1zu3Rauh6z3r7Ubkj4IYIVPhvlnYf6VNa7WedDVtiG+n4e8uiufKKJEx/FvVoVbjjM9TSlRVRNRU0oFRU1FBNKUoAqKmooJqKmlBFKUoFKVNBFKVNBFTUVNApSlBmnTTLw0uLxuJJPlHCwz9XFUOrZ0xyb17pcefhhuXx+8Yl/pVSJ765363XjV+iWHd02Fj9uW4k9Q1xJg/TFXGq50dJjS9N87aNj+dQ39asddGClKUClKigmlKigmlKUCoqRUUE0pSgilKUCpqKUCpqKUCpqKmgUpSgxrpWctqsK9yWIPzknYf+FVi7OEkP4G/Q1Yekp86vIPCzgx/mSn+tV28GY5B+Bv9prnbrpXjc9iY93TtNXwtLcf+ytdquDsE+9pumMf+Ut//AIlrvV0cylKUClKUClKUClKUCoqRUUE0pSgilKUCpqKmgipqKmgipqKmgUpSgxHpQTGtKfvWCH6TuP6VxWXIIPeMfWrT0vRbuo2En37WaP8AgkR//KqvXK/XSvGr9El31mlWa98QeBvWKRk/QA/OrhWV9Ct/uvqOnHukW5i81lGGx5Bl/wBVapXVzKUpQKippQKipqKCaUpQBUVNRQTSlRQKUpQKUqaCKUqaCKmoqaBSlKDPumXT961gvR8VtOhJ/wAOYiJx6cVP5azmth6TVB0rUs/8vIfmBkfzxWMWj7yRse9VJ+YFc7t1enStY/Z15aageCB+ouD/AIMvAk+SsFb5V9Bg5r50uYFlRo34hgQfnWp9E+vG5tfY5zme1xE/i8ePdy/NRg+amrSfEtC80pStslKUoFKVFBNKUoAqKkVFBNKUoIpSpoFKUoIqaUoIqaVyNe2ltrAA3MgViCUjALyMB92Ncse7jjHGg69KzDUOlSQnFrZZX700yof4EVuHzFVnVdt728Ywdf1eR/Y2iOZSP3hvSH1ULU2FxZel7ahWU6Hb4aSYD2phgiGHIJB/G2MAeHqKzy6kdAphTeRHiSdu6NZGCKP3iTwHgDVo0Ho3urjtPizjY7zs2JLiTjxJGcKT95iTx5V2tvNBg03TILK2UgPeQl2J3ndxvSF3b7R7H0FSY3qxOM21LUGhkiAQshV2kwCWRU3cvw+yAeNdTS9UksriHUrftBRuzxrj30DHJUfiHxL5+tWTou04TahNOwysFtuYIyC1w5H+2NuH4q/XaTozltne40rDwsSzWhIUoTkkwOeGPwHHr4SI82FmWo6TqcV3DHdW7B45F3kYfofAg5BHcRXsr5zsLmW1mL20s1tMpJeE5UZPPrLduBz4jnzB76tMXSheW6ZuEtXxzk3pYfquGBPoRWvpnGx0rH4trdX1Bty1jZFPJo7ZkAz39fcHcPyWuomweoTgSXGpTRP4JLcvj+GSNB6BcURplK4Wyel3VpE0N5d+1ENmOQx7jhcfC3aO9x7+fGu7VClKUClKUClKUEVNRU0ClKUClfzI2ATgnAzgcz5DzrO9oekWTLW1hZ3hkOR1sltMFXu7KYy7eR3R591B6+kfbj2BDb2xXryAZHbikCH7bD7TkfCnmCeHOubHbBPfL7dqDzKsnaVN4iaYH/iTSfEgPMIuMDw5D0bE9Hsskgv9Wz8fWJbsQ7M+c9bcNyZs8Qg4DA8MVqtQYZYbMxS6vJpOJTbLJK8i9ZITuRxR4jLklt0uwzxyc1s2k6PBaL1drDHEvgiKufXHP51T9hdInGoavqc0TxRzuq26SBRIQoAZyAThTurjjxxV+qhVJ6XLQvYdcBnqJopm8kBKM3oFdj8qu1fnPCsitG4DKwKsDxBBGCCPDFBkHRrtFDY3FzBdtuLctEYJSOxvKpUxM3JTyIJwDk1pd5tVZQ/2t3br6yx/pmsb2n2bGmXkK3HWvaHf6vdZgzxcyneGljHcQd9ePPONJ0Po/wBMVFmhiEiSKGVjJIyMrDIIQEIMjwFSFl1L7TbHWYFZhFcRnPVyIQSpBwdyReKkHwNUa/6JZlDra3aunHdjuYt44P2TIpGfmtaJoWz8Fh1q2idWkjB2jBO4GChcqv2cgDOPCupVRhaajqegvGsytHbjs4ZjPasPBZPjgPhnA8q1LZDa6HUlbc7Eqf2kRIJxng6kcHQ/eHocHhXfliDgowBUjBBAII8CDzrMNe2Mawv9MvNLUxxNcqlyigkRhzxZR9mNhkMvwghSADQalSlKBSlKBSlKBSlKCKmoqaBSlKBSlKBSlKBSlKBSlKDmbRaJHfwSWs3JuKsMbyOOKyLnkyniKqnRBNOsN7YXQG9a3TxLjON1gH4eRJYjyYVfqr+yaANqLAAE3su8cDJwkYGT38ABQWClKUClRU0ClKUClRU0ClKUClRU0H//2Q=="/>
          <p:cNvSpPr>
            <a:spLocks noChangeAspect="1" noChangeArrowheads="1"/>
          </p:cNvSpPr>
          <p:nvPr/>
        </p:nvSpPr>
        <p:spPr bwMode="auto">
          <a:xfrm>
            <a:off x="155575" y="-1943100"/>
            <a:ext cx="32575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5" descr="data:image/jpeg;base64,/9j/4AAQSkZJRgABAQAAAQABAAD/2wCEAAkGBxQPEg8NDxQUFhUWFBUUERYYFRAWGBcWFRQXFh4VGRccHCggGBwmHBkXITEhJSksLi4uFyA0ODMtNygtLisBCgoKDg0OFRAQFiwcHBwsLCwsLCwsLCwsLCssLDcrLCwsLCwrLCwsLCwsNywsLCwsKywsLCwsLDc3NywsKyssK//AABEIAPoAyQMBIgACEQEDEQH/xAAcAAEAAwEBAQEBAAAAAAAAAAAAAQYHBQQIAwL/xABEEAACAQMBBAcFBQUGBQUAAAABAgMABBEFBhIhMQcTIkFRYXEUIzKBkUJSYoKxFXKSocEzU2OTorJDVHODwiSjs9Lw/8QAFwEBAQEBAAAAAAAAAAAAAAAAAAECA//EABwRAQADAQEBAQEAAAAAAAAAAAABAhExIRJhUf/aAAwDAQACEQMRAD8A3GlKUClKUClK/iZSVZQcEggHwJHOg/ulcXY7WPbrO3um+JlKyY4e8jYxvw8N5TXaoFKUoFKUoFcDazV3gRLa1Aa7uN5LZCeAIHamfwRB2j48BzIrvVnuyd0b3WdSuzkrBEtvDnOFUzOpAHm0TNn8Q8BQXjSrIW8MNuCzCNFTeY5Y7oxknvJr10pQKUpQKUpQKUpQKUpQKUpQKUpQKUpQcbQda9plv4SADbXHU+qmNHDf6iPy17dYv1toJ7lzhYonkb0RS39KzjatrjQ9Qk1iBGltbrq0u4hjsyKN0OCT2TjkTwJyp4lTUdJ+2kU2nIli4ked+0o4Oqx9sq6HtLltxSCPtUHb6FVf9k27yAhnknfBBHxTv3fWrzXO2esPZbW2tf7uJEPmQoyfrmujQKUrkbW6r7FZ3d3kKY4nZCcfHundGDzJbAxQdelc7Z3UDdWtrdsu6ZYY5GXwLoGI/nXRoFZd0MXB63Vrd/iWbePiczXCH5Ap/OtQrJbub9ja20rZEFz2m8AkzAMR47kwDHwWY0Gt0qKzLbzb4hlstOlVSZOrknJQLvcurR2BVQOO9Jg7uMDJ5BetY2htrPAuZkRjxVScuR4hBlj9K/DRdrLS9bqreYM+C24VdGKg4JCsASBw5eNVbZjY+wLB7i4jvbh8sw61WQkAZxHvEvjxcsfTutkWy9mk6XiW0KzL8MioFYZG73Y7uFB2KUpQKUpQKUpQKUpQKUpQKUpQflc26yq0UiqyMCrqwBDA8CCDzFYJregx6fqfsq8V66zaNjxbqJrlAY2Y8W3SrDJ44xX0BWTdMemlbi2vk+3C9uTxwJIz10ecf9z+EVJWGs1FeTSL5bmCC5Q5WSNJB6MoNUTpJ2sbP7Jsd9pnwsxj+MbwyIEI5SMMkt9hRk4yDVR7tq+kiC0LwWy+0TghCFOI1c8AjOM5bP2EDNxHKuHY7F32ruLnXpd2HeDR2aZXAByA2DhP5v3ZXiK72wOwaWAW4uAjXGMLuj3cCkfBEPHxfmfIcKu9B/EUYUBVAAAAUDgABwAA8K/ulKDyXWoxxPDE7gPKxWJebMQMnA8ABknkKp3TNpwl097ggEwMHPPJic9XIox4q2fyjwrxdG5a/vtW1ec7xSdrO1GOEcKHe7P7wKZPr41ftXshcQT2zjKyRvGR5OpX+tBk1zt066VBZh965bfgmcN21ijAxKAOJd1eNR+Jye6rBsj0awxxJLfqXlZR7oO6xQrjhGqqRvEDgWOeI4Yqh9HenLNeaargZHbm5HeNtGd0E+Um6fy19AVI9VwtndkLPTjI9pCEZ/jctJI5HhvuS2OA4Zru0pVRFTSq9tXtjbaYPftmQjKxKVLkfeOSAi/iYgUFhqKyx9otb1AhrG2WGEgkOwAbnww8uAwPPKx48Cc1/Fro20gdXN3FgcSrPEwPkcW44elBq9KqmiRauZYzfSWIiGTIIY599uBwMs2Bxwc4q10ClKUCudr0lwsLtYpE8w4qsrOqkd4yo5+Hd4mujSgrOw+1yapHJlDFPEdy5hYglG4jIPepKsPVSO6rLWYajMNK10TjCxXiJ13mzOIt78riM58JWrRtT1CO1iluZ2CxxqWdj3Afqe7HjQegGq9t/oz31lLDCAZVZJoQTjLxOH3c928AV/NXg6Kd9rAXDggXE9xcRqTkrHLMzKPn8X5quNBimxW3g06Ge2uMiIJLJZsQcRyhSWtX717YbGe8lfAV+/QraGa6uLuYlnjhjLE8zPdlpJGPnhQPINXU6SNiSvX6nZrvb3bu7fdz1gGA0sfg+Bkrghsdx51nYTauPT5pLogvbXCRrKyAs0bRlt19wcSMMwYDiMCsq3apryaZqUV1GtxbSJJG3wshBHpw5Hyr1VpCobkcVwdP2tgubyTTrfelaJC00qDMUbBsdUz/AHzx4D7p8K79Bj/QrfNBcXumzcHO8xH+NA/VScfNTEw8ga2Csn6VdEeznj16zypDp7QQMhHXspOR3qR7tx3hhV72P2kTUoBOoCyKdyePOTHIBkjPep5hu8EUGQdG825qtkg5M+oJ9Gdv6VvlYB0Zxb+q2Dd6nUJD82dQfo1b/UgTSlKoru3W0f7OtmlQBpnIitkPJpGB4n8KgFj5LWS7C6pp7TyX2qSyTTmU7paN2QMpx1jYHaY/ZAG6i4AAOa6+pznaHVltYyfZYd5S6lhmNGHWspHIu+5GD4KxFadb7L2UaCFLS3CDhu9TER88jj6mg/TS9ftrohbaeKQ4J3VdSwAODleYweHGunXM0nZ61s2d7W3hhZwA5jjRMgchwHLyr89c2mtLExrdzpEXOEUntNxxkKOOM9/Kg69KhTniKmgUpSgUpSgzXpt0oyQW12mfdu0UjDOVjuAF3vlIsZz3Vydu9p/b7HTbOIgSXRjM2cHq3SWOHBHiJnDf9vzrVNXsFuoJ7V/hljeNuGeDqRnHlnNfOdzpctnczCYHroDEXUD+0MUiypKme5wn1HlUlYfRmkaetrBBaR53Io0jTPPCKFyfPhXrrz6depcRRXETBkkRXQjvDDIr0VUKzra/oyWZnvNMZYJzlnjP9hKefaUfA34h48q0WgoPnS0vLvTLlo0zaXeAzwsQ8M68e1gHDjge0vaGPKrxq/ScJdOugnuL7dSMRk54yuI+tib7ajJPiMcR43zaTZu31GIw3UYbvRxweNu5kfmp/wDxrCte0A21x7DejeeNustpeXXRg8GHn3MviM+BrPF61PoZ0pLbTIinOWSWR27z2ygz6KqirzVA6G9TElpNZE+8tp5Aw7+rlcyI3oQSPymr/Wkfld2ySo8MihkdSrqeIKsMEGsAE8+zt9PHHmTqt1QpOOvtZf7PP40bIB8iORr6ErC9vtRS51a4aPG7Bbx27vwIL7zSnB8g2D5g1J4sPb0PWDNqEkrcoLMI3/UnkDfoh+orZ6pPRLpQis/ayMPdN1x/6fwxD+ABvVjV2pCSmqv0j60bOxlaM4llIgg8pJMje/KoZvy1aKw7pd2jE17Fbq2IbXeWR8jAuJUJ+e6ox6uRVFr6FdIWK2mugMdZJ1cRxx6mDKD6v1rfMVotYXsjNrEtvBDYdeLdECxOY7OBGXuKl1Ltnx767Mux+tXTKtxdbid7G5mb6xRCNW+ZqC07cdIMOmgQxqbi6bsxwR5Y5PLfIzu+nM9w5mvB0f7IzCaTW9Xw97N8CcCtvH3Io4gHHDyHmSTw7bo61LTpUu9NubV3AZXSSFo1IY5zwLZOe8bp8zV32Xi1NnaXVHt1UDEcNurEEnHbd248OIAHjxqiz0pSgUpSgUqKmgVV9t9j01JFdW6q4jB6mUDPA8TG4+0h8O7mKtFKDArbWNQ0JzC6iMFieplBa2lJOSYJuG4zc93PM8V51o2idJ9lPupcMbWQjik/ZXP4ZfgYfMelXK4gWRTHIqsp4FWAYH1BrJNvtkLKxBmjuRbh94raMhnWRyc4jjHbUZ7h2R5VBrVvcpIA0bqwPIqysD8xX6FgOfCvl8w28SI86rE5GSiPIpye4BCC1e210SSfDQ2N9IO4kXAU/wCY4BFTVx9GveRr8UiD1ZR/Wqzt9oCanbe5Km4hJltWDA9sDjGcfZYdk/I91ZGdi7kcRpMh7+Psuf8Aea519p62hDXNrcWhyAJNySMZ7veRnH1NXfwx1dmdoRZXFvqiZEbbsN2p4e6dgpJH3o24/Jh319CKwIBHEHiK+cIbJVjMIyytvZLHeJ3ySST3860/ov2oDWEkN2+JLFSspJ+KFQSkviRujGfFTUrK2h6ekjboaeotLXD3so92nMRqf+LJ4Adw7/Ssq2f0JrqaLS4ss0hMl5L92MntyH8TfCo8/KvJcX0kjS6lMDJcXLqI14A9s4ihUd2Bu59O+tf0G2tdnrXrb+aNJpiGnkOSXfHCONQCxVRwAA8T306nF2giEarGgAVQFUDkABgD6V/dZdrHSnI5K6dbjd7prgsgPmsS9oj97dqo6lrF9eZW7vJCh5xRBYEx90le2w9Wq/UGSuW2vSKwklsdLKFkG7PcnLJG33IwODuBxJzgevLj9Gexa3hW9uQWtkctCr8Tcy72WuHz8SBs4HecnkBVL0VonnS31BJbezB49XGz9Zg/A5TJjQ9+ASePEc6+h9B1S1uIl9hkieNVCqI2UhQBgLuj4cYxikejpAVNKVUKUpQKUpQKVFM0Gf6ptBe6LKrX2buykk3Vnjj3Zrcu3BZEUYdeIAIwT64U3qxvEnjSeF1dHGUZSCCPI1N3bJMjwyqGR1KupGQQRggiswvtgb6xkaTRrl+rZt7qmlKspPPG+rRSD95QfEk5NBqtee+vY7dGmndI0UZZ3YKoHmTWZE7QyDqyGTu3x+zAT+bfbHrufKqztPsve20aXt/PG7GVERXkmndmJyd3O6keEDsd0fZqCw7WdKZPurAdWrHdWd0LSSHliCA8T5M38J51ztB6PLy+Y3N2zWwfizye9vJB4EtwhHlxx4CrD0V7KLga1cLmWUf+lVsYigzwYD77jtZ5gEDhxrSaK4Gz2xtnYdqCFes75n95K3rI3H5DArv0qaqIr+JoVdWR1DKwwysAQQe4g8CK/SlBgm2uhHSLtEUH2O4J9nPHEMnfBn7vevl6GuJqcErK5t33GeNoZQeTxPjKH05itz6QtBGoWF1bY7e4ZIDyIljG8mD3ZIx6E1h+kXfXQxynmRhv3gcH+YrFvPYbr74895qL2t1p00cYlKO7KhOAXVQFJODgAne+Xzr95c7xvb+YyzY7UshGFH3UHJBxPAeNetsDtHHDJz4cONWjoz2OW/CatfoerDZsoGxukDHv3H2iTnAPDhyOQakbPhPivaPoWoah2rS3CRd01wWjVvNUxvMPOrTD0VXZGZL+JD4Jalx9WlBrWBU1v5hnZZRJ0WXSg7l9C57t+1ZB9VlP6VTdZ0afTJ43uf8A08xPubqBiEkI+zvEc+HGNxxHjX0TXj1bS4ruJ7a5RZI3GGU/qDzB8xxFMNUPZTpJBPs+qmOJs+7uACkLjwfJPVP6nBzw8K0aOQMAykEHiCCCCPEHvr522m0l9GkmtZyZognW278Czwlt1lYHALJwz4gj0r+7UXWnHED3tpkZ3OrdoePHIDK0f0NTf6Y+iK819fxW6NLPIkaAZLOyqAPU1g0u1t9ICG1C5YeEcMSt4Y93FvH5V+WnbK3d5J18dnPI+eM927Rj1HWZY/lWrpi5a10qyPIYdNt8qeCTSiQmQ/4Vuo339cjNflFsvq2pdu7uHhQ8cM7r8vZoSox+++a8FhY6joUj3726SI4Vbgo3WqiLy3WwJIhk8eyy8OOOdaps3rkeoQJdQ5AJKsrY3kZeBU44fMcCCCOdBSbboulgxLb6lPFMo4FEIjZvxxlzvDyJNe3rdoP7uw/zJP8A6VfqVURSlKBWTdIMn7U1O10aM5VciUjJ3d4B5W8sRBVB8ZsVY9odb1OXetNOsXjdiVNzO9v1SL/eKFdi3DlkcOHA8q9WwmxCaWJJXkae5l4zztzOTvFVHcu8SfEk8fILVFGEVUUABQFUDkABgAV/dRSgVNRU0ClKUEGvmrR8bsm58PXzbn7vWtivorWLkQwXExOAkUjk+AVCc/yr500CLct4QeZXePq5Lf1rN+NV6nWUaRFto/jnkSBPWRt39M19G6dZrbxRW8YwkaLGg/CqhR+lYdsbae0avYRnlCstyw81G4p/iIreqV4W6VFTStMlKUoKJ0s7MPfW6TQLvSQb5Kd8kMi4kjX8WApHmor9ujLbGPUbdISw9ohUJKp4FgvZEoB44IAz4HI9brVI2h6N4LmcXtvLJazZ3maILxc8OsA5q+OBIIz3g0F2FTXM2e0k2cIgaaWdt5meWVt52LHPoAOQA5Yrp0EVVtm9lX0+6vJYZR7LOes9nKnMcvAZRs4C44buPDwq1VFBNKUoIpSlAqaipoIqaipoIqaipoFKUoKp0p3wg0q/JPGSIwIPFpvdgD+I1kMa7oCjuAH0GK0bpt42VtH968gHqBvE/pWd1zu3Rauh6z3r7Ubkj4IYIVPhvlnYf6VNa7WedDVtiG+n4e8uiufKKJEx/FvVoVbjjM9TSlRVRNRU0oFRU1FBNKUoAqKmooJqKmlBFKUoFKVNBFKVNBFTUVNApSlBmnTTLw0uLxuJJPlHCwz9XFUOrZ0xyb17pcefhhuXx+8Yl/pVSJ765363XjV+iWHd02Fj9uW4k9Q1xJg/TFXGq50dJjS9N87aNj+dQ39asddGClKUClKigmlKigmlKUCoqRUUE0pSgilKUCpqKUCpqKUCpqKmgUpSgxrpWctqsK9yWIPzknYf+FVi7OEkP4G/Q1Yekp86vIPCzgx/mSn+tV28GY5B+Bv9prnbrpXjc9iY93TtNXwtLcf+ytdquDsE+9pumMf+Ut//AIlrvV0cylKUClKUClKUClKUCoqRUUE0pSgilKUCpqKmgipqKmgipqKmgUpSgxHpQTGtKfvWCH6TuP6VxWXIIPeMfWrT0vRbuo2En37WaP8AgkR//KqvXK/XSvGr9El31mlWa98QeBvWKRk/QA/OrhWV9Ct/uvqOnHukW5i81lGGx5Bl/wBVapXVzKUpQKippQKipqKCaUpQBUVNRQTSlRQKUpQKUqaCKUqaCKmoqaBSlKDPumXT961gvR8VtOhJ/wAOYiJx6cVP5azmth6TVB0rUs/8vIfmBkfzxWMWj7yRse9VJ+YFc7t1enStY/Z15aageCB+ouD/AIMvAk+SsFb5V9Bg5r50uYFlRo34hgQfnWp9E+vG5tfY5zme1xE/i8ePdy/NRg+amrSfEtC80pStslKUoFKVFBNKUoAqKkVFBNKUoIpSpoFKUoIqaUoIqaVyNe2ltrAA3MgViCUjALyMB92Ncse7jjHGg69KzDUOlSQnFrZZX700yof4EVuHzFVnVdt728Ywdf1eR/Y2iOZSP3hvSH1ULU2FxZel7ahWU6Hb4aSYD2phgiGHIJB/G2MAeHqKzy6kdAphTeRHiSdu6NZGCKP3iTwHgDVo0Ho3urjtPizjY7zs2JLiTjxJGcKT95iTx5V2tvNBg03TILK2UgPeQl2J3ndxvSF3b7R7H0FSY3qxOM21LUGhkiAQshV2kwCWRU3cvw+yAeNdTS9UksriHUrftBRuzxrj30DHJUfiHxL5+tWTou04TahNOwysFtuYIyC1w5H+2NuH4q/XaTozltne40rDwsSzWhIUoTkkwOeGPwHHr4SI82FmWo6TqcV3DHdW7B45F3kYfofAg5BHcRXsr5zsLmW1mL20s1tMpJeE5UZPPrLduBz4jnzB76tMXSheW6ZuEtXxzk3pYfquGBPoRWvpnGx0rH4trdX1Bty1jZFPJo7ZkAz39fcHcPyWuomweoTgSXGpTRP4JLcvj+GSNB6BcURplK4Wyel3VpE0N5d+1ENmOQx7jhcfC3aO9x7+fGu7VClKUClKUClKUEVNRU0ClKUClfzI2ATgnAzgcz5DzrO9oekWTLW1hZ3hkOR1sltMFXu7KYy7eR3R591B6+kfbj2BDb2xXryAZHbikCH7bD7TkfCnmCeHOubHbBPfL7dqDzKsnaVN4iaYH/iTSfEgPMIuMDw5D0bE9Hsskgv9Wz8fWJbsQ7M+c9bcNyZs8Qg4DA8MVqtQYZYbMxS6vJpOJTbLJK8i9ZITuRxR4jLklt0uwzxyc1s2k6PBaL1drDHEvgiKufXHP51T9hdInGoavqc0TxRzuq26SBRIQoAZyAThTurjjxxV+qhVJ6XLQvYdcBnqJopm8kBKM3oFdj8qu1fnPCsitG4DKwKsDxBBGCCPDFBkHRrtFDY3FzBdtuLctEYJSOxvKpUxM3JTyIJwDk1pd5tVZQ/2t3br6yx/pmsb2n2bGmXkK3HWvaHf6vdZgzxcyneGljHcQd9ePPONJ0Po/wBMVFmhiEiSKGVjJIyMrDIIQEIMjwFSFl1L7TbHWYFZhFcRnPVyIQSpBwdyReKkHwNUa/6JZlDra3aunHdjuYt44P2TIpGfmtaJoWz8Fh1q2idWkjB2jBO4GChcqv2cgDOPCupVRhaajqegvGsytHbjs4ZjPasPBZPjgPhnA8q1LZDa6HUlbc7Eqf2kRIJxng6kcHQ/eHocHhXfliDgowBUjBBAII8CDzrMNe2Mawv9MvNLUxxNcqlyigkRhzxZR9mNhkMvwghSADQalSlKBSlKBSlKBSlKCKmoqaBSlKBSlKBSlKBSlKBSlKDmbRaJHfwSWs3JuKsMbyOOKyLnkyniKqnRBNOsN7YXQG9a3TxLjON1gH4eRJYjyYVfqr+yaANqLAAE3su8cDJwkYGT38ABQWClKUClRU0ClKUClRU0ClKUClRU0H//2Q=="/>
          <p:cNvSpPr>
            <a:spLocks noChangeAspect="1" noChangeArrowheads="1"/>
          </p:cNvSpPr>
          <p:nvPr/>
        </p:nvSpPr>
        <p:spPr bwMode="auto">
          <a:xfrm>
            <a:off x="307975" y="-1790700"/>
            <a:ext cx="32575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075902" y="3501008"/>
            <a:ext cx="280073" cy="64807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966509" y="3573016"/>
            <a:ext cx="204548" cy="25202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413125" y="4153183"/>
            <a:ext cx="294779" cy="34117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236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2713" y="692696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Salah </a:t>
            </a:r>
            <a:r>
              <a:rPr lang="id-ID" sz="3200" b="1" dirty="0" smtClean="0"/>
              <a:t>Kaprah</a:t>
            </a:r>
            <a:endParaRPr lang="id-ID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2771800" y="1484784"/>
            <a:ext cx="5112568" cy="28083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Walapun secara konsep riset metode ilmiah dan riset metode naturalis berbeda, tetapi sebaiknya tidak dipandang sebagai sesuatu yang bertentangan, karena keduanya mempunyai kebaikan dan kelemahan tersendiri sehingga seharusnya digunakan secara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komplementer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79" y="-520407"/>
            <a:ext cx="5328592" cy="2135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89963" y="3094699"/>
            <a:ext cx="1766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RISET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3198167"/>
            <a:ext cx="1341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Pendekatan 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4420694" y="2813842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Tipe </a:t>
            </a:r>
            <a:endParaRPr lang="id-ID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114051" y="2994871"/>
            <a:ext cx="3066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866214" y="3094699"/>
            <a:ext cx="553658" cy="181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1"/>
          </p:cNvCxnSpPr>
          <p:nvPr/>
        </p:nvCxnSpPr>
        <p:spPr>
          <a:xfrm flipH="1" flipV="1">
            <a:off x="1187624" y="2921168"/>
            <a:ext cx="576064" cy="461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1"/>
          </p:cNvCxnSpPr>
          <p:nvPr/>
        </p:nvCxnSpPr>
        <p:spPr>
          <a:xfrm flipH="1">
            <a:off x="1259632" y="3382833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6472" y="2776389"/>
            <a:ext cx="93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Saintifik</a:t>
            </a:r>
            <a:endParaRPr lang="id-ID" dirty="0"/>
          </a:p>
        </p:txBody>
      </p:sp>
      <p:sp>
        <p:nvSpPr>
          <p:cNvPr id="15" name="TextBox 14"/>
          <p:cNvSpPr txBox="1"/>
          <p:nvPr/>
        </p:nvSpPr>
        <p:spPr>
          <a:xfrm>
            <a:off x="290105" y="3774231"/>
            <a:ext cx="102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Naturalis</a:t>
            </a:r>
            <a:endParaRPr lang="id-ID" dirty="0"/>
          </a:p>
        </p:txBody>
      </p:sp>
      <p:cxnSp>
        <p:nvCxnSpPr>
          <p:cNvPr id="16" name="Straight Arrow Connector 15"/>
          <p:cNvCxnSpPr>
            <a:stCxn id="5" idx="3"/>
          </p:cNvCxnSpPr>
          <p:nvPr/>
        </p:nvCxnSpPr>
        <p:spPr>
          <a:xfrm flipV="1">
            <a:off x="5060613" y="2994871"/>
            <a:ext cx="440201" cy="3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28275" y="3192650"/>
            <a:ext cx="1" cy="950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73176" y="2810205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i="1" dirty="0" smtClean="0"/>
              <a:t>Dasar</a:t>
            </a:r>
            <a:endParaRPr lang="id-ID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562248" y="2782669"/>
            <a:ext cx="93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Terapan</a:t>
            </a:r>
            <a:endParaRPr lang="id-ID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23424" y="1942673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22048" y="2662753"/>
            <a:ext cx="3935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23424" y="2302713"/>
            <a:ext cx="3935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23424" y="1942673"/>
            <a:ext cx="3935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43608" y="2529770"/>
            <a:ext cx="1113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 smtClean="0"/>
              <a:t>Proses deduksi</a:t>
            </a:r>
            <a:endParaRPr lang="id-ID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1043608" y="2169730"/>
            <a:ext cx="11988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 smtClean="0"/>
              <a:t>Metode deduksi</a:t>
            </a:r>
            <a:endParaRPr lang="id-ID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1115616" y="1844824"/>
            <a:ext cx="100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 smtClean="0"/>
              <a:t>Riset deduksi</a:t>
            </a:r>
            <a:endParaRPr lang="id-ID" sz="1200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671358" y="4268953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69982" y="4989033"/>
            <a:ext cx="3935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71358" y="4628993"/>
            <a:ext cx="3935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71358" y="4268953"/>
            <a:ext cx="3935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91542" y="4856050"/>
            <a:ext cx="1072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 smtClean="0"/>
              <a:t>Proses induksi</a:t>
            </a:r>
            <a:endParaRPr lang="id-ID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991542" y="4496010"/>
            <a:ext cx="11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 smtClean="0"/>
              <a:t>Metode induksi</a:t>
            </a:r>
            <a:endParaRPr lang="id-ID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991542" y="4124937"/>
            <a:ext cx="967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 smtClean="0"/>
              <a:t>Riset induksi</a:t>
            </a:r>
            <a:endParaRPr lang="id-ID" sz="1200" dirty="0"/>
          </a:p>
        </p:txBody>
      </p:sp>
      <p:sp>
        <p:nvSpPr>
          <p:cNvPr id="48" name="Rounded Rectangle 47"/>
          <p:cNvSpPr/>
          <p:nvPr/>
        </p:nvSpPr>
        <p:spPr>
          <a:xfrm>
            <a:off x="6651548" y="2685422"/>
            <a:ext cx="2335202" cy="72460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sz="1000" dirty="0" smtClean="0"/>
              <a:t>Penelitian yang dilakukan dengan maksud menerapkan hasil temuan untuk memecahkan masalah spesifik yang sedang dialami dalam perusahaan</a:t>
            </a:r>
            <a:endParaRPr lang="id-ID" sz="10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382889" y="2961055"/>
            <a:ext cx="22281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2242462" y="1855850"/>
            <a:ext cx="2495675" cy="7437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sz="1000" dirty="0" smtClean="0"/>
              <a:t>Penelitian yang bertujuan untuk menghasilkan pokok pengetahuan dengan berusaha memahami bagaimana masalah tertentu yang terjadi bisa diselesaikan</a:t>
            </a:r>
            <a:endParaRPr lang="id-ID" sz="1000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3677811" y="2701611"/>
            <a:ext cx="1" cy="241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008375" y="3589565"/>
            <a:ext cx="9978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00" dirty="0" smtClean="0"/>
              <a:t>Basic Research </a:t>
            </a:r>
          </a:p>
          <a:p>
            <a:r>
              <a:rPr lang="id-ID" sz="1000" dirty="0" smtClean="0"/>
              <a:t>= fundamental</a:t>
            </a:r>
          </a:p>
          <a:p>
            <a:r>
              <a:rPr lang="id-ID" sz="1000" dirty="0" smtClean="0"/>
              <a:t>= pure research</a:t>
            </a:r>
            <a:endParaRPr lang="id-ID" sz="1000" dirty="0"/>
          </a:p>
        </p:txBody>
      </p:sp>
      <p:sp>
        <p:nvSpPr>
          <p:cNvPr id="56" name="Rectangle 55"/>
          <p:cNvSpPr/>
          <p:nvPr/>
        </p:nvSpPr>
        <p:spPr>
          <a:xfrm>
            <a:off x="5642906" y="2088820"/>
            <a:ext cx="12287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000" dirty="0"/>
              <a:t>Applied Research </a:t>
            </a:r>
            <a:endParaRPr lang="id-ID" sz="1000" dirty="0" smtClean="0"/>
          </a:p>
          <a:p>
            <a:r>
              <a:rPr lang="id-ID" sz="1000" dirty="0" smtClean="0"/>
              <a:t>= Terapan</a:t>
            </a:r>
          </a:p>
          <a:p>
            <a:r>
              <a:rPr lang="id-ID" sz="1000" dirty="0" smtClean="0"/>
              <a:t> </a:t>
            </a:r>
            <a:r>
              <a:rPr lang="id-ID" sz="1000" dirty="0"/>
              <a:t>= practical research</a:t>
            </a:r>
          </a:p>
        </p:txBody>
      </p:sp>
      <p:cxnSp>
        <p:nvCxnSpPr>
          <p:cNvPr id="3073" name="Straight Connector 3072"/>
          <p:cNvCxnSpPr/>
          <p:nvPr/>
        </p:nvCxnSpPr>
        <p:spPr>
          <a:xfrm flipH="1">
            <a:off x="3635896" y="3179537"/>
            <a:ext cx="1" cy="3879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6024720" y="2701611"/>
            <a:ext cx="3555" cy="1939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661876" y="4149080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Jenis</a:t>
            </a:r>
            <a:endParaRPr lang="id-ID" dirty="0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4959972" y="4627407"/>
            <a:ext cx="0" cy="312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071443" y="4518412"/>
            <a:ext cx="0" cy="421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7140874" y="4627407"/>
            <a:ext cx="0" cy="291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Straight Connector 3080"/>
          <p:cNvCxnSpPr/>
          <p:nvPr/>
        </p:nvCxnSpPr>
        <p:spPr>
          <a:xfrm>
            <a:off x="4959972" y="4627407"/>
            <a:ext cx="21809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8" name="TextBox 3087"/>
          <p:cNvSpPr txBox="1"/>
          <p:nvPr/>
        </p:nvSpPr>
        <p:spPr>
          <a:xfrm>
            <a:off x="4537659" y="4976482"/>
            <a:ext cx="762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 smtClean="0"/>
              <a:t>Riset</a:t>
            </a:r>
          </a:p>
          <a:p>
            <a:r>
              <a:rPr lang="id-ID" sz="1200" dirty="0" smtClean="0"/>
              <a:t> tindakan</a:t>
            </a:r>
            <a:endParaRPr lang="id-ID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5586987" y="4990382"/>
            <a:ext cx="1147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200" dirty="0" smtClean="0"/>
              <a:t>Riset </a:t>
            </a:r>
          </a:p>
          <a:p>
            <a:pPr algn="ctr"/>
            <a:r>
              <a:rPr lang="id-ID" sz="1200" dirty="0" smtClean="0"/>
              <a:t>Pengembangan</a:t>
            </a:r>
            <a:endParaRPr lang="id-ID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6730498" y="4961915"/>
            <a:ext cx="71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 smtClean="0"/>
              <a:t>Riset </a:t>
            </a:r>
          </a:p>
          <a:p>
            <a:r>
              <a:rPr lang="id-ID" sz="1200" dirty="0" smtClean="0"/>
              <a:t>Eksekusi</a:t>
            </a:r>
            <a:endParaRPr lang="id-ID" sz="1200" dirty="0"/>
          </a:p>
        </p:txBody>
      </p:sp>
      <p:sp>
        <p:nvSpPr>
          <p:cNvPr id="3089" name="TextBox 3088"/>
          <p:cNvSpPr txBox="1"/>
          <p:nvPr/>
        </p:nvSpPr>
        <p:spPr>
          <a:xfrm>
            <a:off x="6257277" y="4315641"/>
            <a:ext cx="11512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900" dirty="0" smtClean="0"/>
              <a:t>Umar, Husein (2002)</a:t>
            </a:r>
            <a:endParaRPr lang="id-ID" sz="900" dirty="0"/>
          </a:p>
        </p:txBody>
      </p:sp>
      <p:sp>
        <p:nvSpPr>
          <p:cNvPr id="89" name="TextBox 88"/>
          <p:cNvSpPr txBox="1"/>
          <p:nvPr/>
        </p:nvSpPr>
        <p:spPr>
          <a:xfrm>
            <a:off x="555377" y="3257142"/>
            <a:ext cx="9525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900" dirty="0" smtClean="0"/>
              <a:t>Jogiyanto, 2007)</a:t>
            </a:r>
            <a:endParaRPr lang="id-ID" sz="900" dirty="0"/>
          </a:p>
        </p:txBody>
      </p:sp>
      <p:sp>
        <p:nvSpPr>
          <p:cNvPr id="90" name="TextBox 89"/>
          <p:cNvSpPr txBox="1"/>
          <p:nvPr/>
        </p:nvSpPr>
        <p:spPr>
          <a:xfrm>
            <a:off x="4067944" y="3093657"/>
            <a:ext cx="16802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900" dirty="0" smtClean="0"/>
              <a:t>Zigmund (2012); Sekaran (2005)</a:t>
            </a:r>
            <a:endParaRPr lang="id-ID" sz="900" dirty="0"/>
          </a:p>
        </p:txBody>
      </p:sp>
      <p:sp>
        <p:nvSpPr>
          <p:cNvPr id="91" name="TextBox 90"/>
          <p:cNvSpPr txBox="1"/>
          <p:nvPr/>
        </p:nvSpPr>
        <p:spPr>
          <a:xfrm>
            <a:off x="714450" y="1614877"/>
            <a:ext cx="1090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00" dirty="0" smtClean="0"/>
              <a:t>Umum </a:t>
            </a:r>
            <a:r>
              <a:rPr lang="id-ID" sz="1000" dirty="0" smtClean="0">
                <a:sym typeface="Wingdings" pitchFamily="2" charset="2"/>
              </a:rPr>
              <a:t> Khusus</a:t>
            </a:r>
            <a:endParaRPr lang="id-ID" sz="1000" dirty="0"/>
          </a:p>
        </p:txBody>
      </p:sp>
      <p:sp>
        <p:nvSpPr>
          <p:cNvPr id="92" name="TextBox 91"/>
          <p:cNvSpPr txBox="1"/>
          <p:nvPr/>
        </p:nvSpPr>
        <p:spPr>
          <a:xfrm>
            <a:off x="642442" y="5098103"/>
            <a:ext cx="1090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00" dirty="0" smtClean="0"/>
              <a:t>Khusus </a:t>
            </a:r>
            <a:r>
              <a:rPr lang="id-ID" sz="1000" dirty="0" smtClean="0">
                <a:sym typeface="Wingdings" pitchFamily="2" charset="2"/>
              </a:rPr>
              <a:t> Umum</a:t>
            </a:r>
            <a:endParaRPr lang="id-ID" sz="1000" dirty="0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3851920" y="3954922"/>
            <a:ext cx="792088" cy="828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977491" y="4729154"/>
            <a:ext cx="1400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Berdasarkan </a:t>
            </a:r>
          </a:p>
          <a:p>
            <a:r>
              <a:rPr lang="id-ID" dirty="0" smtClean="0"/>
              <a:t>Kegiatan</a:t>
            </a:r>
            <a:endParaRPr lang="id-ID" dirty="0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3131840" y="5489691"/>
            <a:ext cx="1926" cy="1018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132390" y="6209770"/>
            <a:ext cx="3935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133766" y="5849730"/>
            <a:ext cx="3935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133766" y="5489690"/>
            <a:ext cx="3935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453950" y="6076787"/>
            <a:ext cx="856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 smtClean="0"/>
              <a:t>Penjelasan</a:t>
            </a:r>
            <a:endParaRPr lang="id-ID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3453950" y="5716747"/>
            <a:ext cx="111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 smtClean="0"/>
              <a:t>Penggambaran</a:t>
            </a:r>
            <a:endParaRPr lang="id-ID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3453950" y="5345674"/>
            <a:ext cx="813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 smtClean="0"/>
              <a:t>Pelaporan</a:t>
            </a:r>
            <a:endParaRPr lang="id-ID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3499523" y="6367686"/>
            <a:ext cx="673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 smtClean="0"/>
              <a:t>Prediksi</a:t>
            </a:r>
            <a:endParaRPr lang="id-ID" sz="1200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131840" y="6508015"/>
            <a:ext cx="3935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666790" y="5265909"/>
            <a:ext cx="9877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900" dirty="0" smtClean="0"/>
              <a:t>Jogiyanto, (2007)</a:t>
            </a:r>
            <a:endParaRPr lang="id-ID" sz="9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873378" y="1737987"/>
            <a:ext cx="0" cy="1068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73378" y="1737987"/>
            <a:ext cx="1778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651548" y="1412776"/>
            <a:ext cx="584748" cy="325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651548" y="1737987"/>
            <a:ext cx="584748" cy="245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35031" y="1245544"/>
            <a:ext cx="788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 smtClean="0"/>
              <a:t>Deskriptif</a:t>
            </a:r>
            <a:endParaRPr lang="id-ID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7236296" y="1811821"/>
            <a:ext cx="835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 smtClean="0"/>
              <a:t>Inferensial</a:t>
            </a:r>
            <a:endParaRPr lang="id-ID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572685" y="5347415"/>
            <a:ext cx="10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Kualitatif</a:t>
            </a:r>
            <a:endParaRPr lang="id-ID" dirty="0"/>
          </a:p>
        </p:txBody>
      </p:sp>
      <p:sp>
        <p:nvSpPr>
          <p:cNvPr id="78" name="TextBox 77"/>
          <p:cNvSpPr txBox="1"/>
          <p:nvPr/>
        </p:nvSpPr>
        <p:spPr>
          <a:xfrm>
            <a:off x="356880" y="1199377"/>
            <a:ext cx="1166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Kuantitatif</a:t>
            </a:r>
            <a:endParaRPr lang="id-ID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5220072" y="3958897"/>
            <a:ext cx="0" cy="2039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220072" y="5998853"/>
            <a:ext cx="5423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762463" y="5849730"/>
            <a:ext cx="39814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742686" y="6007647"/>
            <a:ext cx="417919" cy="2076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222054" y="5716747"/>
            <a:ext cx="881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 smtClean="0"/>
              <a:t>Konseptual</a:t>
            </a:r>
            <a:endParaRPr lang="id-ID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6259158" y="6099269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 smtClean="0"/>
              <a:t>Empiris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313809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3" grpId="0"/>
      <p:bldP spid="15" grpId="0"/>
      <p:bldP spid="21" grpId="0"/>
      <p:bldP spid="22" grpId="0"/>
      <p:bldP spid="36" grpId="0"/>
      <p:bldP spid="39" grpId="0"/>
      <p:bldP spid="40" grpId="0"/>
      <p:bldP spid="45" grpId="0"/>
      <p:bldP spid="46" grpId="0"/>
      <p:bldP spid="47" grpId="0"/>
      <p:bldP spid="48" grpId="0" animBg="1"/>
      <p:bldP spid="51" grpId="0" animBg="1"/>
      <p:bldP spid="54" grpId="0"/>
      <p:bldP spid="56" grpId="0"/>
      <p:bldP spid="72" grpId="0"/>
      <p:bldP spid="3088" grpId="0"/>
      <p:bldP spid="86" grpId="0"/>
      <p:bldP spid="87" grpId="0"/>
      <p:bldP spid="3089" grpId="0"/>
      <p:bldP spid="89" grpId="0"/>
      <p:bldP spid="90" grpId="0"/>
      <p:bldP spid="91" grpId="0"/>
      <p:bldP spid="92" grpId="0"/>
      <p:bldP spid="55" grpId="0"/>
      <p:bldP spid="61" grpId="0"/>
      <p:bldP spid="62" grpId="0"/>
      <p:bldP spid="63" grpId="0"/>
      <p:bldP spid="64" grpId="0"/>
      <p:bldP spid="66" grpId="0"/>
      <p:bldP spid="23" grpId="0"/>
      <p:bldP spid="74" grpId="0"/>
      <p:bldP spid="77" grpId="0"/>
      <p:bldP spid="78" grpId="0"/>
      <p:bldP spid="84" grpId="0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401" y="1089030"/>
            <a:ext cx="1046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dirty="0" smtClean="0">
                <a:solidFill>
                  <a:schemeClr val="tx2"/>
                </a:solidFill>
              </a:rPr>
              <a:t>S</a:t>
            </a:r>
            <a:r>
              <a:rPr lang="id-ID" b="1" dirty="0" smtClean="0">
                <a:solidFill>
                  <a:schemeClr val="tx2"/>
                </a:solidFill>
              </a:rPr>
              <a:t>aintifik</a:t>
            </a:r>
            <a:endParaRPr lang="id-ID" b="1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/>
              <a:t>Pendekatan Metode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6379438" y="1196752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N</a:t>
            </a:r>
            <a:r>
              <a:rPr lang="id-ID" sz="1200" b="1" dirty="0" smtClean="0"/>
              <a:t>aturalis</a:t>
            </a:r>
            <a:endParaRPr lang="id-ID" sz="1200" b="1" dirty="0"/>
          </a:p>
        </p:txBody>
      </p:sp>
      <p:cxnSp>
        <p:nvCxnSpPr>
          <p:cNvPr id="4" name="Straight Connector 3"/>
          <p:cNvCxnSpPr>
            <a:stCxn id="2" idx="3"/>
            <a:endCxn id="6" idx="1"/>
          </p:cNvCxnSpPr>
          <p:nvPr/>
        </p:nvCxnSpPr>
        <p:spPr>
          <a:xfrm>
            <a:off x="1885970" y="1381418"/>
            <a:ext cx="44934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32704" y="1417638"/>
            <a:ext cx="0" cy="434523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779912" y="1844824"/>
            <a:ext cx="3527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86271" y="170632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/>
              <a:t>Menggunakan struktur teori</a:t>
            </a:r>
            <a:endParaRPr lang="id-ID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779912" y="2348880"/>
            <a:ext cx="3527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47664" y="215686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/>
              <a:t>Struktur teori digunakan untuk membangun satu atau lebih hipotesis</a:t>
            </a:r>
            <a:endParaRPr lang="id-ID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785958" y="3248109"/>
            <a:ext cx="3527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9401" y="2924944"/>
            <a:ext cx="2900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/>
              <a:t>Pendekatan ilmiah melakukan setting artifisial misal eksperimen dengan manipulasi beberapa variabel</a:t>
            </a:r>
            <a:endParaRPr lang="id-ID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839401" y="3789040"/>
            <a:ext cx="2869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/>
              <a:t>Menolak bahwa teori membumi (grounded) di datanya dan beragumentasi bahwa “</a:t>
            </a:r>
            <a:r>
              <a:rPr lang="id-ID" sz="1200" b="1" i="1" dirty="0" smtClean="0"/>
              <a:t>facts do not speak for themselves” </a:t>
            </a:r>
            <a:r>
              <a:rPr lang="id-ID" sz="1200" dirty="0" smtClean="0"/>
              <a:t>(Blalock, 1969)</a:t>
            </a:r>
            <a:endParaRPr lang="id-ID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916332" y="4840887"/>
            <a:ext cx="280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/>
              <a:t>Membutuhkan pengujian secara kuantitatif dan statistik</a:t>
            </a:r>
            <a:endParaRPr lang="id-ID" sz="12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785958" y="4077072"/>
            <a:ext cx="3527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774503" y="5013176"/>
            <a:ext cx="3527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38750" y="1916832"/>
            <a:ext cx="6553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04580" y="1535305"/>
            <a:ext cx="3583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Tidak menggunakan struktur teori karena lebih bertujuan menemukan teori bukan memverifikasi teori kecuali tujuan penelitiannya ingin membuktikan atau menemukan keterbatasan suatu teori</a:t>
            </a:r>
            <a:endParaRPr lang="id-ID" sz="12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149260" y="2564904"/>
            <a:ext cx="6553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60032" y="239419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Hipotesis jika ada sifatnya implisit tidak eksplisit</a:t>
            </a:r>
            <a:endParaRPr lang="id-ID" sz="12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138750" y="3140968"/>
            <a:ext cx="12253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98957" y="2924944"/>
            <a:ext cx="3583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Menolak bentuk terstruktur dari riset, menolak pengaturan riset secara artifisial, dan lebih menggunakan dan menjaga setting alamiah dimana fenomena dan perilaku yang akan diamati terjadi</a:t>
            </a:r>
            <a:endParaRPr lang="id-ID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615374" y="3861048"/>
            <a:ext cx="358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Sejalan dengan konsep grounded theory (Glaser dan Straus, 1967) yang percaya bahwa cara terbaik untuk menjelaskan dan membangun teori adalah dari data</a:t>
            </a:r>
            <a:endParaRPr lang="id-ID" sz="12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139952" y="4005064"/>
            <a:ext cx="4880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640509" y="4725144"/>
            <a:ext cx="3583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Pengikut grounded theory termasuk yang mengembangkan metode penelitian eksplorasi yang tidak menggunakan data kuantitatif dan teknik statistik dalam menyimpulkan hasil, lebih bersifat kualitatif</a:t>
            </a:r>
            <a:endParaRPr lang="id-ID" sz="12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149260" y="4941168"/>
            <a:ext cx="4880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983154" y="594656"/>
            <a:ext cx="10823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100" dirty="0" smtClean="0"/>
              <a:t>Jogiyanto, 2007</a:t>
            </a:r>
            <a:endParaRPr lang="id-ID" sz="1100" dirty="0"/>
          </a:p>
        </p:txBody>
      </p:sp>
    </p:spTree>
    <p:extLst>
      <p:ext uri="{BB962C8B-B14F-4D97-AF65-F5344CB8AC3E}">
        <p14:creationId xmlns:p14="http://schemas.microsoft.com/office/powerpoint/2010/main" val="38903862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  <p:bldP spid="20" grpId="0"/>
      <p:bldP spid="21" grpId="0"/>
      <p:bldP spid="27" grpId="0"/>
      <p:bldP spid="29" grpId="0"/>
      <p:bldP spid="32" grpId="0"/>
      <p:bldP spid="33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20072" y="276259"/>
            <a:ext cx="6075312" cy="5572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55776" y="188640"/>
            <a:ext cx="47157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 Langkah Metode Hipotesis-DEDUKTIF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692696"/>
            <a:ext cx="163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1. Pengamatan 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1196752"/>
            <a:ext cx="312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2. Pengumpulan informasi awal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691516"/>
            <a:ext cx="196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3. Perumusan teori</a:t>
            </a:r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2762545" y="2195572"/>
            <a:ext cx="246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4. Penyusunan Hipotesis</a:t>
            </a:r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2772799" y="2645296"/>
            <a:ext cx="3913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5. Pengumpulan data ilmiah lebih lanjut</a:t>
            </a:r>
            <a:endParaRPr lang="id-ID" dirty="0"/>
          </a:p>
        </p:txBody>
      </p:sp>
      <p:sp>
        <p:nvSpPr>
          <p:cNvPr id="12" name="TextBox 11"/>
          <p:cNvSpPr txBox="1"/>
          <p:nvPr/>
        </p:nvSpPr>
        <p:spPr>
          <a:xfrm>
            <a:off x="2772016" y="3166845"/>
            <a:ext cx="158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6. Analisis data</a:t>
            </a:r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2752922" y="3707740"/>
            <a:ext cx="115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7. Deduksi</a:t>
            </a:r>
            <a:endParaRPr lang="id-ID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608</Words>
  <Application>Microsoft Office PowerPoint</Application>
  <PresentationFormat>On-screen Show (4:3)</PresentationFormat>
  <Paragraphs>118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Training</vt:lpstr>
      <vt:lpstr>Chapter 1:   The Role of Business Research </vt:lpstr>
      <vt:lpstr>PowerPoint Presentation</vt:lpstr>
      <vt:lpstr>PowerPoint Presentation</vt:lpstr>
      <vt:lpstr>Definisi Riset Bisnis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LKM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2010-06-13T08:09:44Z</dcterms:created>
  <dcterms:modified xsi:type="dcterms:W3CDTF">2015-01-19T03:31:41Z</dcterms:modified>
</cp:coreProperties>
</file>