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9C"/>
    <a:srgbClr val="FF0066"/>
    <a:srgbClr val="C0C0C0"/>
    <a:srgbClr val="1D208F"/>
    <a:srgbClr val="211E54"/>
    <a:srgbClr val="DDDDDD"/>
    <a:srgbClr val="B2B2B2"/>
    <a:srgbClr val="D476D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47" d="100"/>
          <a:sy n="47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7378E-504F-4962-8CB4-2F7AAAF31CC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BD740B5-D109-4EE3-9E4C-B132D1D596F1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Tabel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Opportunity Cost</a:t>
          </a:r>
          <a:endParaRPr lang="en-US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4F37D87-3B82-4E79-B79D-3C9905CDD795}" type="parTrans" cxnId="{EBE3FAC3-ECCF-491F-977D-5775098DDECD}">
      <dgm:prSet/>
      <dgm:spPr/>
      <dgm:t>
        <a:bodyPr/>
        <a:lstStyle/>
        <a:p>
          <a:endParaRPr lang="en-US"/>
        </a:p>
      </dgm:t>
    </dgm:pt>
    <dgm:pt modelId="{6AF0484F-9F28-45D8-AC12-0DB45993BD49}" type="sibTrans" cxnId="{EBE3FAC3-ECCF-491F-977D-5775098DDECD}">
      <dgm:prSet/>
      <dgm:spPr/>
      <dgm:t>
        <a:bodyPr/>
        <a:lstStyle/>
        <a:p>
          <a:endParaRPr lang="en-US"/>
        </a:p>
      </dgm:t>
    </dgm:pt>
    <dgm:pt modelId="{AD4D5F7E-891C-4427-B884-842242A898E5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Penugasan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yang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terbaik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adalah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bila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biaya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peluang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sama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dengan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nol</a:t>
          </a:r>
          <a:endParaRPr lang="en-US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CC853AB-4632-4451-A673-742218630D90}" type="parTrans" cxnId="{C2DA1419-DEFF-4CFF-B85F-79CDD78BBBDC}">
      <dgm:prSet/>
      <dgm:spPr/>
      <dgm:t>
        <a:bodyPr/>
        <a:lstStyle/>
        <a:p>
          <a:endParaRPr lang="en-US"/>
        </a:p>
      </dgm:t>
    </dgm:pt>
    <dgm:pt modelId="{B1A1136A-89E6-4358-9CB3-6F07D32FC50E}" type="sibTrans" cxnId="{C2DA1419-DEFF-4CFF-B85F-79CDD78BBBDC}">
      <dgm:prSet/>
      <dgm:spPr/>
      <dgm:t>
        <a:bodyPr/>
        <a:lstStyle/>
        <a:p>
          <a:endParaRPr lang="en-US"/>
        </a:p>
      </dgm:t>
    </dgm:pt>
    <dgm:pt modelId="{835E2A53-E398-403C-A764-DD7E4E003E34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Berlin Sans FB" pitchFamily="34" charset="0"/>
            </a:rPr>
            <a:t>Revisi</a:t>
          </a:r>
          <a:r>
            <a:rPr lang="en-US" dirty="0" smtClean="0">
              <a:solidFill>
                <a:schemeClr val="bg1"/>
              </a:solidFill>
              <a:latin typeface="Berlin Sans FB" pitchFamily="34" charset="0"/>
            </a:rPr>
            <a:t> Opportunity Cost</a:t>
          </a:r>
          <a:endParaRPr lang="en-US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C91EFC74-C1F4-494B-94DD-47F71803644B}" type="parTrans" cxnId="{A3C03778-B3E1-4AAA-9CB5-A9C45B596580}">
      <dgm:prSet/>
      <dgm:spPr/>
      <dgm:t>
        <a:bodyPr/>
        <a:lstStyle/>
        <a:p>
          <a:endParaRPr lang="en-US"/>
        </a:p>
      </dgm:t>
    </dgm:pt>
    <dgm:pt modelId="{09509631-11DC-48FA-9C89-EE5BC0E2CA0A}" type="sibTrans" cxnId="{A3C03778-B3E1-4AAA-9CB5-A9C45B596580}">
      <dgm:prSet/>
      <dgm:spPr/>
      <dgm:t>
        <a:bodyPr/>
        <a:lstStyle/>
        <a:p>
          <a:endParaRPr lang="en-US"/>
        </a:p>
      </dgm:t>
    </dgm:pt>
    <dgm:pt modelId="{A121FAE6-ED63-4711-95D2-FB0BBD9CB3DE}" type="pres">
      <dgm:prSet presAssocID="{7B37378E-504F-4962-8CB4-2F7AAAF31CC3}" presName="linear" presStyleCnt="0">
        <dgm:presLayoutVars>
          <dgm:dir/>
          <dgm:animLvl val="lvl"/>
          <dgm:resizeHandles val="exact"/>
        </dgm:presLayoutVars>
      </dgm:prSet>
      <dgm:spPr/>
    </dgm:pt>
    <dgm:pt modelId="{23CFBD74-6F72-44B9-B41A-A9279836762F}" type="pres">
      <dgm:prSet presAssocID="{ABD740B5-D109-4EE3-9E4C-B132D1D596F1}" presName="parentLin" presStyleCnt="0"/>
      <dgm:spPr/>
    </dgm:pt>
    <dgm:pt modelId="{8C1D4B68-B584-4346-886F-90869550AD4E}" type="pres">
      <dgm:prSet presAssocID="{ABD740B5-D109-4EE3-9E4C-B132D1D596F1}" presName="parentLeftMargin" presStyleLbl="node1" presStyleIdx="0" presStyleCnt="3"/>
      <dgm:spPr/>
    </dgm:pt>
    <dgm:pt modelId="{98151969-0854-4F35-B69E-9766FE832724}" type="pres">
      <dgm:prSet presAssocID="{ABD740B5-D109-4EE3-9E4C-B132D1D596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7465E-B9BD-4265-AA30-86663AE1A14C}" type="pres">
      <dgm:prSet presAssocID="{ABD740B5-D109-4EE3-9E4C-B132D1D596F1}" presName="negativeSpace" presStyleCnt="0"/>
      <dgm:spPr/>
    </dgm:pt>
    <dgm:pt modelId="{485223A3-CEF9-4187-B430-EF662AEE301B}" type="pres">
      <dgm:prSet presAssocID="{ABD740B5-D109-4EE3-9E4C-B132D1D596F1}" presName="childText" presStyleLbl="conFgAcc1" presStyleIdx="0" presStyleCnt="3">
        <dgm:presLayoutVars>
          <dgm:bulletEnabled val="1"/>
        </dgm:presLayoutVars>
      </dgm:prSet>
      <dgm:spPr/>
    </dgm:pt>
    <dgm:pt modelId="{C1D2036D-D206-47F3-832E-064574479020}" type="pres">
      <dgm:prSet presAssocID="{6AF0484F-9F28-45D8-AC12-0DB45993BD49}" presName="spaceBetweenRectangles" presStyleCnt="0"/>
      <dgm:spPr/>
    </dgm:pt>
    <dgm:pt modelId="{63D4CCAB-2BED-4DF5-BB14-0CA19D155ED4}" type="pres">
      <dgm:prSet presAssocID="{AD4D5F7E-891C-4427-B884-842242A898E5}" presName="parentLin" presStyleCnt="0"/>
      <dgm:spPr/>
    </dgm:pt>
    <dgm:pt modelId="{39B22F03-FCBE-4C33-8850-601DD8CED763}" type="pres">
      <dgm:prSet presAssocID="{AD4D5F7E-891C-4427-B884-842242A898E5}" presName="parentLeftMargin" presStyleLbl="node1" presStyleIdx="0" presStyleCnt="3"/>
      <dgm:spPr/>
    </dgm:pt>
    <dgm:pt modelId="{554948BD-C602-4AFB-90FE-C8E790A58E31}" type="pres">
      <dgm:prSet presAssocID="{AD4D5F7E-891C-4427-B884-842242A898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1F4DB-3B98-40D8-8DED-D5EF137FDEB3}" type="pres">
      <dgm:prSet presAssocID="{AD4D5F7E-891C-4427-B884-842242A898E5}" presName="negativeSpace" presStyleCnt="0"/>
      <dgm:spPr/>
    </dgm:pt>
    <dgm:pt modelId="{3E2756D6-8A30-4088-815B-2034C546430B}" type="pres">
      <dgm:prSet presAssocID="{AD4D5F7E-891C-4427-B884-842242A898E5}" presName="childText" presStyleLbl="conFgAcc1" presStyleIdx="1" presStyleCnt="3">
        <dgm:presLayoutVars>
          <dgm:bulletEnabled val="1"/>
        </dgm:presLayoutVars>
      </dgm:prSet>
      <dgm:spPr/>
    </dgm:pt>
    <dgm:pt modelId="{30608CB4-CEAF-4714-8CC6-B463C4383BDA}" type="pres">
      <dgm:prSet presAssocID="{B1A1136A-89E6-4358-9CB3-6F07D32FC50E}" presName="spaceBetweenRectangles" presStyleCnt="0"/>
      <dgm:spPr/>
    </dgm:pt>
    <dgm:pt modelId="{18C50733-F161-496F-8502-CE58354B0B30}" type="pres">
      <dgm:prSet presAssocID="{835E2A53-E398-403C-A764-DD7E4E003E34}" presName="parentLin" presStyleCnt="0"/>
      <dgm:spPr/>
    </dgm:pt>
    <dgm:pt modelId="{05FFB65A-7E17-4232-A7EC-463DC7E0436F}" type="pres">
      <dgm:prSet presAssocID="{835E2A53-E398-403C-A764-DD7E4E003E34}" presName="parentLeftMargin" presStyleLbl="node1" presStyleIdx="1" presStyleCnt="3"/>
      <dgm:spPr/>
    </dgm:pt>
    <dgm:pt modelId="{ECD23A10-0D16-4C02-AF5A-C0EC5437FEB7}" type="pres">
      <dgm:prSet presAssocID="{835E2A53-E398-403C-A764-DD7E4E003E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3DDFC-311A-492C-906A-BC725F5FEE8E}" type="pres">
      <dgm:prSet presAssocID="{835E2A53-E398-403C-A764-DD7E4E003E34}" presName="negativeSpace" presStyleCnt="0"/>
      <dgm:spPr/>
    </dgm:pt>
    <dgm:pt modelId="{8B472A86-3C25-4B23-8FB9-3C06982933DE}" type="pres">
      <dgm:prSet presAssocID="{835E2A53-E398-403C-A764-DD7E4E003E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B70909-FC49-4799-BED8-8E1AADEA3F05}" type="presOf" srcId="{AD4D5F7E-891C-4427-B884-842242A898E5}" destId="{554948BD-C602-4AFB-90FE-C8E790A58E31}" srcOrd="1" destOrd="0" presId="urn:microsoft.com/office/officeart/2005/8/layout/list1"/>
    <dgm:cxn modelId="{EBE3FAC3-ECCF-491F-977D-5775098DDECD}" srcId="{7B37378E-504F-4962-8CB4-2F7AAAF31CC3}" destId="{ABD740B5-D109-4EE3-9E4C-B132D1D596F1}" srcOrd="0" destOrd="0" parTransId="{B4F37D87-3B82-4E79-B79D-3C9905CDD795}" sibTransId="{6AF0484F-9F28-45D8-AC12-0DB45993BD49}"/>
    <dgm:cxn modelId="{C085B386-1147-4E22-A76D-AD63FC8FCE53}" type="presOf" srcId="{835E2A53-E398-403C-A764-DD7E4E003E34}" destId="{05FFB65A-7E17-4232-A7EC-463DC7E0436F}" srcOrd="0" destOrd="0" presId="urn:microsoft.com/office/officeart/2005/8/layout/list1"/>
    <dgm:cxn modelId="{3D3DA2A5-52DD-44D1-8FC0-C64CF13DD2C2}" type="presOf" srcId="{835E2A53-E398-403C-A764-DD7E4E003E34}" destId="{ECD23A10-0D16-4C02-AF5A-C0EC5437FEB7}" srcOrd="1" destOrd="0" presId="urn:microsoft.com/office/officeart/2005/8/layout/list1"/>
    <dgm:cxn modelId="{BB086DD2-6A8E-4738-A542-039AA319053D}" type="presOf" srcId="{ABD740B5-D109-4EE3-9E4C-B132D1D596F1}" destId="{98151969-0854-4F35-B69E-9766FE832724}" srcOrd="1" destOrd="0" presId="urn:microsoft.com/office/officeart/2005/8/layout/list1"/>
    <dgm:cxn modelId="{0C46861F-ADA3-445B-BFE5-87ACB7A12213}" type="presOf" srcId="{ABD740B5-D109-4EE3-9E4C-B132D1D596F1}" destId="{8C1D4B68-B584-4346-886F-90869550AD4E}" srcOrd="0" destOrd="0" presId="urn:microsoft.com/office/officeart/2005/8/layout/list1"/>
    <dgm:cxn modelId="{A3C03778-B3E1-4AAA-9CB5-A9C45B596580}" srcId="{7B37378E-504F-4962-8CB4-2F7AAAF31CC3}" destId="{835E2A53-E398-403C-A764-DD7E4E003E34}" srcOrd="2" destOrd="0" parTransId="{C91EFC74-C1F4-494B-94DD-47F71803644B}" sibTransId="{09509631-11DC-48FA-9C89-EE5BC0E2CA0A}"/>
    <dgm:cxn modelId="{C2DA1419-DEFF-4CFF-B85F-79CDD78BBBDC}" srcId="{7B37378E-504F-4962-8CB4-2F7AAAF31CC3}" destId="{AD4D5F7E-891C-4427-B884-842242A898E5}" srcOrd="1" destOrd="0" parTransId="{DCC853AB-4632-4451-A673-742218630D90}" sibTransId="{B1A1136A-89E6-4358-9CB3-6F07D32FC50E}"/>
    <dgm:cxn modelId="{0CCF5271-291B-42CF-A878-67ED6099128A}" type="presOf" srcId="{AD4D5F7E-891C-4427-B884-842242A898E5}" destId="{39B22F03-FCBE-4C33-8850-601DD8CED763}" srcOrd="0" destOrd="0" presId="urn:microsoft.com/office/officeart/2005/8/layout/list1"/>
    <dgm:cxn modelId="{FA7CB892-D13C-4AA3-8676-C341373656DF}" type="presOf" srcId="{7B37378E-504F-4962-8CB4-2F7AAAF31CC3}" destId="{A121FAE6-ED63-4711-95D2-FB0BBD9CB3DE}" srcOrd="0" destOrd="0" presId="urn:microsoft.com/office/officeart/2005/8/layout/list1"/>
    <dgm:cxn modelId="{2EE2D828-D4EF-433F-8F2C-1E2E89077337}" type="presParOf" srcId="{A121FAE6-ED63-4711-95D2-FB0BBD9CB3DE}" destId="{23CFBD74-6F72-44B9-B41A-A9279836762F}" srcOrd="0" destOrd="0" presId="urn:microsoft.com/office/officeart/2005/8/layout/list1"/>
    <dgm:cxn modelId="{6C4B4760-4171-4F75-A10A-BC3C01B8B7DD}" type="presParOf" srcId="{23CFBD74-6F72-44B9-B41A-A9279836762F}" destId="{8C1D4B68-B584-4346-886F-90869550AD4E}" srcOrd="0" destOrd="0" presId="urn:microsoft.com/office/officeart/2005/8/layout/list1"/>
    <dgm:cxn modelId="{1AD2ADED-5950-4BD7-A56B-C612C6666C18}" type="presParOf" srcId="{23CFBD74-6F72-44B9-B41A-A9279836762F}" destId="{98151969-0854-4F35-B69E-9766FE832724}" srcOrd="1" destOrd="0" presId="urn:microsoft.com/office/officeart/2005/8/layout/list1"/>
    <dgm:cxn modelId="{0F6E74A9-81E6-4EFA-AFFD-B6A06E8AE97E}" type="presParOf" srcId="{A121FAE6-ED63-4711-95D2-FB0BBD9CB3DE}" destId="{BBE7465E-B9BD-4265-AA30-86663AE1A14C}" srcOrd="1" destOrd="0" presId="urn:microsoft.com/office/officeart/2005/8/layout/list1"/>
    <dgm:cxn modelId="{2464EDD3-7350-4118-A96B-6387E92C065E}" type="presParOf" srcId="{A121FAE6-ED63-4711-95D2-FB0BBD9CB3DE}" destId="{485223A3-CEF9-4187-B430-EF662AEE301B}" srcOrd="2" destOrd="0" presId="urn:microsoft.com/office/officeart/2005/8/layout/list1"/>
    <dgm:cxn modelId="{AF63BA51-36AB-4C22-868C-58F643C14C77}" type="presParOf" srcId="{A121FAE6-ED63-4711-95D2-FB0BBD9CB3DE}" destId="{C1D2036D-D206-47F3-832E-064574479020}" srcOrd="3" destOrd="0" presId="urn:microsoft.com/office/officeart/2005/8/layout/list1"/>
    <dgm:cxn modelId="{17C16687-BC6E-4B1D-B240-BF7F7A734083}" type="presParOf" srcId="{A121FAE6-ED63-4711-95D2-FB0BBD9CB3DE}" destId="{63D4CCAB-2BED-4DF5-BB14-0CA19D155ED4}" srcOrd="4" destOrd="0" presId="urn:microsoft.com/office/officeart/2005/8/layout/list1"/>
    <dgm:cxn modelId="{8BC652B9-5E67-4748-9E86-52ED9320D1A9}" type="presParOf" srcId="{63D4CCAB-2BED-4DF5-BB14-0CA19D155ED4}" destId="{39B22F03-FCBE-4C33-8850-601DD8CED763}" srcOrd="0" destOrd="0" presId="urn:microsoft.com/office/officeart/2005/8/layout/list1"/>
    <dgm:cxn modelId="{AFC9AB62-D428-4143-BF36-B49C768D26EF}" type="presParOf" srcId="{63D4CCAB-2BED-4DF5-BB14-0CA19D155ED4}" destId="{554948BD-C602-4AFB-90FE-C8E790A58E31}" srcOrd="1" destOrd="0" presId="urn:microsoft.com/office/officeart/2005/8/layout/list1"/>
    <dgm:cxn modelId="{C25EB459-C024-48AB-9722-D9BE9A89BBA1}" type="presParOf" srcId="{A121FAE6-ED63-4711-95D2-FB0BBD9CB3DE}" destId="{3841F4DB-3B98-40D8-8DED-D5EF137FDEB3}" srcOrd="5" destOrd="0" presId="urn:microsoft.com/office/officeart/2005/8/layout/list1"/>
    <dgm:cxn modelId="{AEF0F049-0013-41FF-A741-544E5521C1FD}" type="presParOf" srcId="{A121FAE6-ED63-4711-95D2-FB0BBD9CB3DE}" destId="{3E2756D6-8A30-4088-815B-2034C546430B}" srcOrd="6" destOrd="0" presId="urn:microsoft.com/office/officeart/2005/8/layout/list1"/>
    <dgm:cxn modelId="{30811890-1E9F-4C95-813F-E3EBEF97CA56}" type="presParOf" srcId="{A121FAE6-ED63-4711-95D2-FB0BBD9CB3DE}" destId="{30608CB4-CEAF-4714-8CC6-B463C4383BDA}" srcOrd="7" destOrd="0" presId="urn:microsoft.com/office/officeart/2005/8/layout/list1"/>
    <dgm:cxn modelId="{877239AB-5AC3-4922-AC4B-EF2758574BD1}" type="presParOf" srcId="{A121FAE6-ED63-4711-95D2-FB0BBD9CB3DE}" destId="{18C50733-F161-496F-8502-CE58354B0B30}" srcOrd="8" destOrd="0" presId="urn:microsoft.com/office/officeart/2005/8/layout/list1"/>
    <dgm:cxn modelId="{05BE732D-408A-489A-B02B-51118ECA9A43}" type="presParOf" srcId="{18C50733-F161-496F-8502-CE58354B0B30}" destId="{05FFB65A-7E17-4232-A7EC-463DC7E0436F}" srcOrd="0" destOrd="0" presId="urn:microsoft.com/office/officeart/2005/8/layout/list1"/>
    <dgm:cxn modelId="{CCADCFB9-A5BB-428E-8452-E9BFF8CDAA5E}" type="presParOf" srcId="{18C50733-F161-496F-8502-CE58354B0B30}" destId="{ECD23A10-0D16-4C02-AF5A-C0EC5437FEB7}" srcOrd="1" destOrd="0" presId="urn:microsoft.com/office/officeart/2005/8/layout/list1"/>
    <dgm:cxn modelId="{4DF747CD-30DA-49D0-9470-9B428E71DC53}" type="presParOf" srcId="{A121FAE6-ED63-4711-95D2-FB0BBD9CB3DE}" destId="{28C3DDFC-311A-492C-906A-BC725F5FEE8E}" srcOrd="9" destOrd="0" presId="urn:microsoft.com/office/officeart/2005/8/layout/list1"/>
    <dgm:cxn modelId="{C05FD85F-0C44-4F66-86C5-86B7787EC77C}" type="presParOf" srcId="{A121FAE6-ED63-4711-95D2-FB0BBD9CB3DE}" destId="{8B472A86-3C25-4B23-8FB9-3C06982933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223A3-CEF9-4187-B430-EF662AEE301B}">
      <dsp:nvSpPr>
        <dsp:cNvPr id="0" name=""/>
        <dsp:cNvSpPr/>
      </dsp:nvSpPr>
      <dsp:spPr>
        <a:xfrm>
          <a:off x="0" y="1173019"/>
          <a:ext cx="6629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51969-0854-4F35-B69E-9766FE832724}">
      <dsp:nvSpPr>
        <dsp:cNvPr id="0" name=""/>
        <dsp:cNvSpPr/>
      </dsp:nvSpPr>
      <dsp:spPr>
        <a:xfrm>
          <a:off x="331470" y="863059"/>
          <a:ext cx="4640580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Tabel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Opportunity Cost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61732" y="893321"/>
        <a:ext cx="4580056" cy="559396"/>
      </dsp:txXfrm>
    </dsp:sp>
    <dsp:sp modelId="{3E2756D6-8A30-4088-815B-2034C546430B}">
      <dsp:nvSpPr>
        <dsp:cNvPr id="0" name=""/>
        <dsp:cNvSpPr/>
      </dsp:nvSpPr>
      <dsp:spPr>
        <a:xfrm>
          <a:off x="0" y="2125580"/>
          <a:ext cx="6629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6845873"/>
              <a:satOff val="34269"/>
              <a:lumOff val="-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948BD-C602-4AFB-90FE-C8E790A58E31}">
      <dsp:nvSpPr>
        <dsp:cNvPr id="0" name=""/>
        <dsp:cNvSpPr/>
      </dsp:nvSpPr>
      <dsp:spPr>
        <a:xfrm>
          <a:off x="331470" y="1815619"/>
          <a:ext cx="4640580" cy="619920"/>
        </a:xfrm>
        <a:prstGeom prst="roundRect">
          <a:avLst/>
        </a:prstGeom>
        <a:solidFill>
          <a:schemeClr val="accent4">
            <a:hueOff val="6845873"/>
            <a:satOff val="34269"/>
            <a:lumOff val="-1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Penugasan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yang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terbaik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adalah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bila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biaya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peluang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sama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dengan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</a:t>
          </a: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nol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61732" y="1845881"/>
        <a:ext cx="4580056" cy="559396"/>
      </dsp:txXfrm>
    </dsp:sp>
    <dsp:sp modelId="{8B472A86-3C25-4B23-8FB9-3C06982933DE}">
      <dsp:nvSpPr>
        <dsp:cNvPr id="0" name=""/>
        <dsp:cNvSpPr/>
      </dsp:nvSpPr>
      <dsp:spPr>
        <a:xfrm>
          <a:off x="0" y="3078140"/>
          <a:ext cx="6629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3691745"/>
              <a:satOff val="68539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23A10-0D16-4C02-AF5A-C0EC5437FEB7}">
      <dsp:nvSpPr>
        <dsp:cNvPr id="0" name=""/>
        <dsp:cNvSpPr/>
      </dsp:nvSpPr>
      <dsp:spPr>
        <a:xfrm>
          <a:off x="331470" y="2768179"/>
          <a:ext cx="4640580" cy="619920"/>
        </a:xfrm>
        <a:prstGeom prst="roundRect">
          <a:avLst/>
        </a:prstGeom>
        <a:solidFill>
          <a:schemeClr val="accent4">
            <a:hueOff val="13691745"/>
            <a:satOff val="68539"/>
            <a:lumOff val="-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bg1"/>
              </a:solidFill>
              <a:latin typeface="Berlin Sans FB" pitchFamily="34" charset="0"/>
            </a:rPr>
            <a:t>Revisi</a:t>
          </a:r>
          <a:r>
            <a:rPr lang="en-US" sz="2100" kern="1200" dirty="0" smtClean="0">
              <a:solidFill>
                <a:schemeClr val="bg1"/>
              </a:solidFill>
              <a:latin typeface="Berlin Sans FB" pitchFamily="34" charset="0"/>
            </a:rPr>
            <a:t> Opportunity Cost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61732" y="2798441"/>
        <a:ext cx="458005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28600" y="3962400"/>
            <a:ext cx="7696200" cy="1219200"/>
          </a:xfrm>
        </p:spPr>
        <p:txBody>
          <a:bodyPr/>
          <a:lstStyle>
            <a:lvl1pPr algn="r">
              <a:defRPr sz="4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5867400"/>
            <a:ext cx="5181600" cy="457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gray">
          <a:xfrm>
            <a:off x="3886200" y="1076960"/>
            <a:ext cx="5257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543550"/>
            <a:ext cx="1447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1A2EF-8F11-4745-B03A-8525837D2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6700"/>
            <a:ext cx="2057400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6700"/>
            <a:ext cx="6019800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1F63-13B4-4935-9D09-E94C5AF61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133600" cy="307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Shibu lijack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FAAD4-296E-48DD-A8E1-7867F4D10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1981200" cy="307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7CFDB-76AD-4A4C-A13B-8740C2159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E820B-C18D-4833-A196-2E5D25F97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29F6B-BB06-49C0-9FD8-508035FEA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076DF-CA7C-4D28-AE7C-DD4349F79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DDE1-35F8-4542-AB4C-98032DE4B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CC32-1A6E-4163-B5C4-CD0E62EEF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81000" y="990600"/>
            <a:ext cx="54864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533400" y="1524000"/>
            <a:ext cx="5181600" cy="32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ED6E0-56AE-4CE8-9510-CB2DE41386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524000"/>
            <a:ext cx="5181600" cy="3200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66700"/>
            <a:ext cx="727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9400" y="6515100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008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Shibu lijack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98600" y="65151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4109F13-B12F-411D-8965-9F8890FBE1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304800" y="6553200"/>
            <a:ext cx="571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/>
        </p:nvPicPr>
        <p:blipFill>
          <a:blip r:embed="rId14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543550"/>
            <a:ext cx="1447800" cy="13144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974" y="4593778"/>
            <a:ext cx="7848600" cy="2133600"/>
          </a:xfrm>
        </p:spPr>
        <p:txBody>
          <a:bodyPr/>
          <a:lstStyle/>
          <a:p>
            <a:pPr algn="l"/>
            <a:r>
              <a:rPr lang="en-US" sz="3600" dirty="0" smtClean="0"/>
              <a:t>Assignment</a:t>
            </a:r>
            <a:endParaRPr lang="en-US" sz="3600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111760"/>
            <a:ext cx="5181600" cy="97971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C000"/>
                </a:solidFill>
              </a:rPr>
              <a:t>Alamanda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gray">
          <a:xfrm>
            <a:off x="5562600" y="1229360"/>
            <a:ext cx="3581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/>
              <a:t>IM Telkom SP 2011</a:t>
            </a:r>
            <a:endParaRPr lang="en-US" sz="1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dirty="0" err="1" smtClean="0">
                <a:latin typeface="Berlin Sans FB" pitchFamily="34" charset="0"/>
              </a:rPr>
              <a:t>Pertamina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daerah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penambangan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minyak</a:t>
            </a:r>
            <a:r>
              <a:rPr lang="en-US" sz="2000" dirty="0" smtClean="0">
                <a:latin typeface="Berlin Sans FB" pitchFamily="34" charset="0"/>
              </a:rPr>
              <a:t> di </a:t>
            </a:r>
            <a:r>
              <a:rPr lang="en-US" sz="2000" dirty="0" err="1" smtClean="0">
                <a:latin typeface="Berlin Sans FB" pitchFamily="34" charset="0"/>
              </a:rPr>
              <a:t>Cepu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Cilacap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Cirebon dg </a:t>
            </a:r>
            <a:r>
              <a:rPr lang="en-US" sz="2000" dirty="0" err="1" smtClean="0">
                <a:latin typeface="Berlin Sans FB" pitchFamily="34" charset="0"/>
              </a:rPr>
              <a:t>kapasitas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produksi</a:t>
            </a:r>
            <a:r>
              <a:rPr lang="en-US" sz="2000" dirty="0" smtClean="0">
                <a:latin typeface="Berlin Sans FB" pitchFamily="34" charset="0"/>
              </a:rPr>
              <a:t> masing2 </a:t>
            </a:r>
            <a:r>
              <a:rPr lang="en-US" sz="2000" dirty="0" err="1" smtClean="0">
                <a:latin typeface="Berlin Sans FB" pitchFamily="34" charset="0"/>
              </a:rPr>
              <a:t>sebesar</a:t>
            </a:r>
            <a:r>
              <a:rPr lang="en-US" sz="2000" dirty="0" smtClean="0">
                <a:latin typeface="Berlin Sans FB" pitchFamily="34" charset="0"/>
              </a:rPr>
              <a:t> 600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galon</a:t>
            </a:r>
            <a:r>
              <a:rPr lang="en-US" sz="2000" dirty="0" smtClean="0">
                <a:latin typeface="Berlin Sans FB" pitchFamily="34" charset="0"/>
              </a:rPr>
              <a:t>, 500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galon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800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galon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setiap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harinya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Kemudian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diangkot</a:t>
            </a:r>
            <a:r>
              <a:rPr lang="en-US" sz="2000" dirty="0" smtClean="0">
                <a:latin typeface="Berlin Sans FB" pitchFamily="34" charset="0"/>
              </a:rPr>
              <a:t> kedaerah2 Semarang, Jakarta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Bandung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tampung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galon</a:t>
            </a:r>
            <a:r>
              <a:rPr lang="en-US" sz="2000" dirty="0" smtClean="0">
                <a:latin typeface="Berlin Sans FB" pitchFamily="34" charset="0"/>
              </a:rPr>
              <a:t> 400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, 800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700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per </a:t>
            </a:r>
            <a:r>
              <a:rPr lang="en-US" sz="2000" dirty="0" err="1" smtClean="0">
                <a:latin typeface="Berlin Sans FB" pitchFamily="34" charset="0"/>
              </a:rPr>
              <a:t>hari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Ongkos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pengangkutan</a:t>
            </a:r>
            <a:r>
              <a:rPr lang="en-US" sz="2000" dirty="0" smtClean="0">
                <a:latin typeface="Berlin Sans FB" pitchFamily="34" charset="0"/>
              </a:rPr>
              <a:t> per 100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galon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latin typeface="Berlin Sans FB" pitchFamily="34" charset="0"/>
              </a:rPr>
              <a:t>Dari </a:t>
            </a:r>
            <a:r>
              <a:rPr lang="en-US" sz="2000" dirty="0" err="1" smtClean="0">
                <a:latin typeface="Berlin Sans FB" pitchFamily="34" charset="0"/>
              </a:rPr>
              <a:t>Cepu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Semarang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Jakarta msg2 </a:t>
            </a:r>
            <a:r>
              <a:rPr lang="en-US" sz="2000" dirty="0" err="1" smtClean="0">
                <a:latin typeface="Berlin Sans FB" pitchFamily="34" charset="0"/>
              </a:rPr>
              <a:t>sebesar</a:t>
            </a:r>
            <a:r>
              <a:rPr lang="en-US" sz="2000" dirty="0" smtClean="0">
                <a:latin typeface="Berlin Sans FB" pitchFamily="34" charset="0"/>
              </a:rPr>
              <a:t> 120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180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Bandung </a:t>
            </a:r>
            <a:r>
              <a:rPr lang="en-US" sz="2000" dirty="0" err="1" smtClean="0">
                <a:latin typeface="Berlin Sans FB" pitchFamily="34" charset="0"/>
              </a:rPr>
              <a:t>tidak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dilakukan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pengiriman</a:t>
            </a:r>
            <a:endParaRPr lang="en-US" sz="2000" dirty="0" smtClean="0">
              <a:latin typeface="Berlin Sans FB" pitchFamily="34" charset="0"/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latin typeface="Berlin Sans FB" pitchFamily="34" charset="0"/>
              </a:rPr>
              <a:t>Dari </a:t>
            </a:r>
            <a:r>
              <a:rPr lang="en-US" sz="2000" dirty="0" err="1" smtClean="0">
                <a:latin typeface="Berlin Sans FB" pitchFamily="34" charset="0"/>
              </a:rPr>
              <a:t>Cilacap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Semarang, Jakarta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Bandung masing2: 300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, 100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80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endParaRPr lang="en-US" sz="2000" dirty="0" smtClean="0">
              <a:latin typeface="Berlin Sans FB" pitchFamily="34" charset="0"/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latin typeface="Berlin Sans FB" pitchFamily="34" charset="0"/>
              </a:rPr>
              <a:t>Dari Cirebon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Semarang, Jakarta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Bandung masing2: 200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, 250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 120 </a:t>
            </a:r>
            <a:r>
              <a:rPr lang="en-US" sz="2000" dirty="0" err="1" smtClean="0">
                <a:latin typeface="Berlin Sans FB" pitchFamily="34" charset="0"/>
              </a:rPr>
              <a:t>rb</a:t>
            </a:r>
            <a:endParaRPr lang="en-US" sz="2000" dirty="0" smtClean="0">
              <a:latin typeface="Berlin Sans FB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Berlin Sans FB" pitchFamily="34" charset="0"/>
              </a:rPr>
              <a:t>Bagaimana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usul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mendistribusikan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minyak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tersebut</a:t>
            </a:r>
            <a:r>
              <a:rPr lang="en-US" sz="2000" dirty="0" smtClean="0">
                <a:latin typeface="Berlin Sans FB" pitchFamily="34" charset="0"/>
              </a:rPr>
              <a:t> sebaik2nya?</a:t>
            </a:r>
          </a:p>
          <a:p>
            <a:pPr algn="just">
              <a:buFontTx/>
              <a:buChar char="-"/>
            </a:pP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900" y="1701800"/>
            <a:ext cx="4689755" cy="5181600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Berlin Sans FB" pitchFamily="34" charset="0"/>
              </a:rPr>
              <a:t>Pemecahan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LP yang </a:t>
            </a:r>
            <a:r>
              <a:rPr lang="en-US" sz="2400" b="1" dirty="0" err="1" smtClean="0">
                <a:latin typeface="Berlin Sans FB" pitchFamily="34" charset="0"/>
              </a:rPr>
              <a:t>lebih</a:t>
            </a:r>
            <a:r>
              <a:rPr lang="en-US" sz="2400" b="1" dirty="0" smtClean="0">
                <a:latin typeface="Berlin Sans FB" pitchFamily="34" charset="0"/>
              </a:rPr>
              <a:t> </a:t>
            </a:r>
            <a:r>
              <a:rPr lang="en-US" sz="2400" b="1" dirty="0" err="1" smtClean="0">
                <a:latin typeface="Berlin Sans FB" pitchFamily="34" charset="0"/>
              </a:rPr>
              <a:t>sederhana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Metode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Transportasi</a:t>
            </a:r>
            <a:endParaRPr lang="en-US" sz="2400" dirty="0" smtClean="0">
              <a:latin typeface="Berlin Sans FB" pitchFamily="34" charset="0"/>
            </a:endParaRPr>
          </a:p>
          <a:p>
            <a:pPr algn="just"/>
            <a:r>
              <a:rPr lang="en-US" sz="2400" dirty="0" err="1" smtClean="0">
                <a:latin typeface="Berlin Sans FB" pitchFamily="34" charset="0"/>
              </a:rPr>
              <a:t>Syarat</a:t>
            </a:r>
            <a:r>
              <a:rPr lang="en-US" sz="2400" dirty="0" smtClean="0">
                <a:latin typeface="Berlin Sans FB" pitchFamily="34" charset="0"/>
              </a:rPr>
              <a:t>:</a:t>
            </a:r>
          </a:p>
          <a:p>
            <a:pPr lvl="1" algn="just"/>
            <a:r>
              <a:rPr lang="en-US" sz="2000" dirty="0" err="1">
                <a:latin typeface="Berlin Sans FB" pitchFamily="34" charset="0"/>
              </a:rPr>
              <a:t>satu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tugas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diselesaikan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oleh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mesin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serta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biaya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penyelesaian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tugas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untuk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masing-masing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mesin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diketahui</a:t>
            </a:r>
            <a:r>
              <a:rPr lang="en-US" sz="2000" dirty="0">
                <a:latin typeface="Berlin Sans FB" pitchFamily="34" charset="0"/>
              </a:rPr>
              <a:t> </a:t>
            </a:r>
            <a:endParaRPr lang="en-US" sz="2000" dirty="0" smtClean="0">
              <a:latin typeface="Berlin Sans FB" pitchFamily="34" charset="0"/>
            </a:endParaRPr>
          </a:p>
          <a:p>
            <a:pPr lvl="1" algn="just"/>
            <a:r>
              <a:rPr lang="en-US" sz="2000" dirty="0" err="1">
                <a:latin typeface="Berlin Sans FB" pitchFamily="34" charset="0"/>
              </a:rPr>
              <a:t>Jumlah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baris</a:t>
            </a:r>
            <a:r>
              <a:rPr lang="en-US" sz="2000" dirty="0">
                <a:latin typeface="Berlin Sans FB" pitchFamily="34" charset="0"/>
              </a:rPr>
              <a:t> (</a:t>
            </a:r>
            <a:r>
              <a:rPr lang="en-US" sz="2000" dirty="0" err="1">
                <a:latin typeface="Berlin Sans FB" pitchFamily="34" charset="0"/>
              </a:rPr>
              <a:t>tugas</a:t>
            </a:r>
            <a:r>
              <a:rPr lang="en-US" sz="2000" dirty="0">
                <a:latin typeface="Berlin Sans FB" pitchFamily="34" charset="0"/>
              </a:rPr>
              <a:t>) </a:t>
            </a:r>
            <a:r>
              <a:rPr lang="en-US" sz="2000" dirty="0" err="1">
                <a:latin typeface="Berlin Sans FB" pitchFamily="34" charset="0"/>
              </a:rPr>
              <a:t>sama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jumlah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kolom</a:t>
            </a:r>
            <a:r>
              <a:rPr lang="en-US" sz="2000" dirty="0">
                <a:latin typeface="Berlin Sans FB" pitchFamily="34" charset="0"/>
              </a:rPr>
              <a:t> (</a:t>
            </a:r>
            <a:r>
              <a:rPr lang="en-US" sz="2000" dirty="0" err="1">
                <a:latin typeface="Berlin Sans FB" pitchFamily="34" charset="0"/>
              </a:rPr>
              <a:t>mesin</a:t>
            </a:r>
            <a:endParaRPr lang="en-US" sz="2000" dirty="0" smtClean="0">
              <a:latin typeface="Berlin Sans FB" pitchFamily="34" charset="0"/>
            </a:endParaRPr>
          </a:p>
          <a:p>
            <a:pPr lvl="1" algn="just"/>
            <a:endParaRPr lang="en-US" sz="2000" dirty="0">
              <a:latin typeface="Berlin Sans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3086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i="1" dirty="0"/>
              <a:t>Assignment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Fungsi</a:t>
            </a:r>
            <a:r>
              <a:rPr lang="en-US" sz="2400" i="1" dirty="0"/>
              <a:t> </a:t>
            </a:r>
            <a:r>
              <a:rPr lang="en-US" sz="2400" i="1" dirty="0" err="1"/>
              <a:t>Tujuan</a:t>
            </a:r>
            <a:r>
              <a:rPr lang="en-US" sz="2400" i="1" dirty="0"/>
              <a:t> </a:t>
            </a:r>
            <a:r>
              <a:rPr lang="en-US" sz="2400" i="1" dirty="0" err="1"/>
              <a:t>Minimisasi</a:t>
            </a:r>
            <a:r>
              <a:rPr lang="en-US" sz="2400" i="1" dirty="0"/>
              <a:t> </a:t>
            </a:r>
            <a:r>
              <a:rPr lang="en-US" sz="2400" b="0" dirty="0"/>
              <a:t/>
            </a:r>
            <a:br>
              <a:rPr lang="en-US" sz="2400" b="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81600"/>
          </a:xfrm>
        </p:spPr>
        <p:txBody>
          <a:bodyPr/>
          <a:lstStyle/>
          <a:p>
            <a:pPr marR="0" algn="just"/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Membuat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tabel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awal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penugasan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Berlin Sans FB" pitchFamily="34" charset="0"/>
              </a:rPr>
              <a:t>northwest corner rule </a:t>
            </a:r>
          </a:p>
          <a:p>
            <a:pPr marR="0" algn="just"/>
            <a:endParaRPr lang="en-US" i="1" dirty="0">
              <a:solidFill>
                <a:schemeClr val="tx1"/>
              </a:solidFill>
              <a:latin typeface="Berlin Sans FB" pitchFamily="34" charset="0"/>
            </a:endParaRPr>
          </a:p>
          <a:p>
            <a:pPr marR="0" algn="just"/>
            <a:endParaRPr lang="en-US" i="1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R="0" algn="just"/>
            <a:endParaRPr lang="en-US" i="1" dirty="0">
              <a:solidFill>
                <a:schemeClr val="tx1"/>
              </a:solidFill>
              <a:latin typeface="Berlin Sans FB" pitchFamily="34" charset="0"/>
            </a:endParaRPr>
          </a:p>
          <a:p>
            <a:pPr marR="0" algn="just"/>
            <a:endParaRPr lang="en-US" i="1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R="0" algn="just"/>
            <a:endParaRPr lang="en-US" i="1" dirty="0">
              <a:solidFill>
                <a:schemeClr val="tx1"/>
              </a:solidFill>
              <a:latin typeface="Berlin Sans FB" pitchFamily="34" charset="0"/>
            </a:endParaRPr>
          </a:p>
          <a:p>
            <a:pPr marL="0" marR="0" indent="0" algn="just">
              <a:buNone/>
            </a:pPr>
            <a:endParaRPr lang="en-US" sz="1800" i="1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33545"/>
              </p:ext>
            </p:extLst>
          </p:nvPr>
        </p:nvGraphicFramePr>
        <p:xfrm>
          <a:off x="990600" y="21336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85920"/>
            <a:ext cx="47910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19800" y="4185920"/>
            <a:ext cx="1600200" cy="1071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 25+20+17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=62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2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153400" cy="2438400"/>
          </a:xfrm>
        </p:spPr>
        <p:txBody>
          <a:bodyPr/>
          <a:lstStyle/>
          <a:p>
            <a:pPr algn="just"/>
            <a:endParaRPr lang="en-US" sz="2000" dirty="0">
              <a:latin typeface="Berlin Sans FB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8648399"/>
              </p:ext>
            </p:extLst>
          </p:nvPr>
        </p:nvGraphicFramePr>
        <p:xfrm>
          <a:off x="1524000" y="990600"/>
          <a:ext cx="66294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9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572000" y="266700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266700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0" y="228600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277100" cy="457200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Berlin Sans FB" pitchFamily="34" charset="0"/>
                <a:hlinkClick r:id="rId2" action="ppaction://hlinksldjump"/>
              </a:rPr>
              <a:t>Tabel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Berlin Sans FB" pitchFamily="34" charset="0"/>
                <a:hlinkClick r:id="rId2" action="ppaction://hlinksldjump"/>
              </a:rPr>
              <a:t> Opportunity Cost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hlinkClick r:id="rId2" action="ppaction://hlinksldjump"/>
              </a:rPr>
              <a:t/>
            </a:r>
            <a:b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hlinkClick r:id="rId2" action="ppaction://hlinksldjump"/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305800" cy="2743200"/>
          </a:xfrm>
        </p:spPr>
        <p:txBody>
          <a:bodyPr/>
          <a:lstStyle/>
          <a:p>
            <a:r>
              <a:rPr lang="en-US" sz="2000" dirty="0" err="1" smtClean="0">
                <a:latin typeface="Berlin Sans FB" pitchFamily="34" charset="0"/>
              </a:rPr>
              <a:t>Cari</a:t>
            </a:r>
            <a:r>
              <a:rPr lang="en-US" sz="2000" dirty="0" smtClean="0">
                <a:latin typeface="Berlin Sans FB" pitchFamily="34" charset="0"/>
              </a:rPr>
              <a:t> Cost </a:t>
            </a:r>
            <a:r>
              <a:rPr lang="en-US" sz="2000" dirty="0" err="1" smtClean="0">
                <a:latin typeface="Berlin Sans FB" pitchFamily="34" charset="0"/>
              </a:rPr>
              <a:t>terkecil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setiap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kolom</a:t>
            </a:r>
            <a:endParaRPr lang="en-US" sz="2000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Berlin Sans FB" pitchFamily="34" charset="0"/>
            </a:endParaRPr>
          </a:p>
          <a:p>
            <a:r>
              <a:rPr lang="pl-PL" sz="2000" dirty="0" smtClean="0">
                <a:latin typeface="Berlin Sans FB" pitchFamily="34" charset="0"/>
              </a:rPr>
              <a:t>Kolom </a:t>
            </a:r>
            <a:r>
              <a:rPr lang="pl-PL" sz="2000" dirty="0">
                <a:latin typeface="Berlin Sans FB" pitchFamily="34" charset="0"/>
              </a:rPr>
              <a:t>X 	</a:t>
            </a: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pl-PL" sz="2000" dirty="0" smtClean="0">
                <a:latin typeface="Berlin Sans FB" pitchFamily="34" charset="0"/>
              </a:rPr>
              <a:t>Kolom </a:t>
            </a:r>
            <a:r>
              <a:rPr lang="pl-PL" sz="2000" dirty="0">
                <a:latin typeface="Berlin Sans FB" pitchFamily="34" charset="0"/>
              </a:rPr>
              <a:t>Y 	</a:t>
            </a: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pl-PL" sz="2000" dirty="0" smtClean="0">
                <a:latin typeface="Berlin Sans FB" pitchFamily="34" charset="0"/>
              </a:rPr>
              <a:t>Kolom </a:t>
            </a:r>
            <a:r>
              <a:rPr lang="pl-PL" sz="2000" dirty="0">
                <a:latin typeface="Berlin Sans FB" pitchFamily="34" charset="0"/>
              </a:rPr>
              <a:t>Z 	</a:t>
            </a:r>
          </a:p>
          <a:p>
            <a:r>
              <a:rPr lang="en-US" sz="2000" dirty="0">
                <a:latin typeface="Berlin Sans FB" pitchFamily="34" charset="0"/>
              </a:rPr>
              <a:t>Rp25 </a:t>
            </a:r>
            <a:r>
              <a:rPr lang="en-US" sz="2000" dirty="0" smtClean="0">
                <a:latin typeface="Berlin Sans FB" pitchFamily="34" charset="0"/>
              </a:rPr>
              <a:t>- 15 = Rp10  </a:t>
            </a:r>
            <a:r>
              <a:rPr lang="en-US" sz="2000" dirty="0">
                <a:latin typeface="Berlin Sans FB" pitchFamily="34" charset="0"/>
              </a:rPr>
              <a:t>	Rp31 	</a:t>
            </a:r>
            <a:r>
              <a:rPr lang="en-US" sz="2000" dirty="0" smtClean="0">
                <a:latin typeface="Berlin Sans FB" pitchFamily="34" charset="0"/>
              </a:rPr>
              <a:t>-19 =Rp12 </a:t>
            </a:r>
            <a:r>
              <a:rPr lang="en-US" sz="2000" dirty="0">
                <a:latin typeface="Berlin Sans FB" pitchFamily="34" charset="0"/>
              </a:rPr>
              <a:t>	Rp35 </a:t>
            </a:r>
            <a:r>
              <a:rPr lang="en-US" sz="2000" dirty="0" smtClean="0">
                <a:latin typeface="Berlin Sans FB" pitchFamily="34" charset="0"/>
              </a:rPr>
              <a:t>-17= Rp18 </a:t>
            </a:r>
            <a:r>
              <a:rPr lang="en-US" sz="2000" dirty="0">
                <a:latin typeface="Berlin Sans FB" pitchFamily="34" charset="0"/>
              </a:rPr>
              <a:t>	</a:t>
            </a:r>
          </a:p>
          <a:p>
            <a:r>
              <a:rPr lang="en-US" sz="2000" dirty="0">
                <a:latin typeface="Berlin Sans FB" pitchFamily="34" charset="0"/>
              </a:rPr>
              <a:t>Rp15 </a:t>
            </a:r>
            <a:r>
              <a:rPr lang="en-US" sz="2000" dirty="0" smtClean="0">
                <a:latin typeface="Berlin Sans FB" pitchFamily="34" charset="0"/>
              </a:rPr>
              <a:t>- 15 = </a:t>
            </a:r>
            <a:r>
              <a:rPr lang="en-US" sz="2000" dirty="0">
                <a:latin typeface="Berlin Sans FB" pitchFamily="34" charset="0"/>
              </a:rPr>
              <a:t>	Rp0 	Rp20 	</a:t>
            </a:r>
            <a:r>
              <a:rPr lang="en-US" sz="2000" dirty="0" smtClean="0">
                <a:latin typeface="Berlin Sans FB" pitchFamily="34" charset="0"/>
              </a:rPr>
              <a:t>-19 =</a:t>
            </a:r>
            <a:r>
              <a:rPr lang="en-US" sz="2000" dirty="0">
                <a:latin typeface="Berlin Sans FB" pitchFamily="34" charset="0"/>
              </a:rPr>
              <a:t>	Rp1 	Rp24 </a:t>
            </a:r>
            <a:r>
              <a:rPr lang="en-US" sz="2000" dirty="0" smtClean="0">
                <a:latin typeface="Berlin Sans FB" pitchFamily="34" charset="0"/>
              </a:rPr>
              <a:t>-17= Rp7 </a:t>
            </a:r>
            <a:r>
              <a:rPr lang="en-US" sz="2000" dirty="0">
                <a:latin typeface="Berlin Sans FB" pitchFamily="34" charset="0"/>
              </a:rPr>
              <a:t>	</a:t>
            </a:r>
          </a:p>
          <a:p>
            <a:r>
              <a:rPr lang="en-US" sz="2000" dirty="0">
                <a:latin typeface="Berlin Sans FB" pitchFamily="34" charset="0"/>
              </a:rPr>
              <a:t>Rp22 </a:t>
            </a:r>
            <a:r>
              <a:rPr lang="en-US" sz="2000" dirty="0" smtClean="0">
                <a:latin typeface="Berlin Sans FB" pitchFamily="34" charset="0"/>
              </a:rPr>
              <a:t>- 15 = </a:t>
            </a:r>
            <a:r>
              <a:rPr lang="en-US" sz="2000" dirty="0">
                <a:latin typeface="Berlin Sans FB" pitchFamily="34" charset="0"/>
              </a:rPr>
              <a:t>	Rp7 	Rp19 	</a:t>
            </a:r>
            <a:r>
              <a:rPr lang="en-US" sz="2000" dirty="0" smtClean="0">
                <a:latin typeface="Berlin Sans FB" pitchFamily="34" charset="0"/>
              </a:rPr>
              <a:t>-19 =</a:t>
            </a:r>
            <a:r>
              <a:rPr lang="en-US" sz="2000" dirty="0">
                <a:latin typeface="Berlin Sans FB" pitchFamily="34" charset="0"/>
              </a:rPr>
              <a:t>	Rp0 	Rp17 </a:t>
            </a:r>
            <a:r>
              <a:rPr lang="en-US" sz="2000" dirty="0" smtClean="0">
                <a:latin typeface="Berlin Sans FB" pitchFamily="34" charset="0"/>
              </a:rPr>
              <a:t>-17= Rp0 </a:t>
            </a:r>
            <a:r>
              <a:rPr lang="en-US" sz="2000" dirty="0"/>
              <a:t>	</a:t>
            </a:r>
          </a:p>
          <a:p>
            <a:endParaRPr lang="en-US" sz="2000" dirty="0"/>
          </a:p>
          <a:p>
            <a:endParaRPr lang="en-US" sz="2000" dirty="0">
              <a:solidFill>
                <a:srgbClr val="000000"/>
              </a:solidFill>
              <a:latin typeface="Times New Roman"/>
            </a:endParaRPr>
          </a:p>
          <a:p>
            <a:endParaRPr lang="en-US" sz="2000" dirty="0">
              <a:solidFill>
                <a:srgbClr val="000000"/>
              </a:solidFill>
              <a:latin typeface="Times New Roman"/>
            </a:endParaRPr>
          </a:p>
          <a:p>
            <a:endParaRPr lang="en-US" sz="2000" dirty="0" smtClean="0">
              <a:latin typeface="Berlin Sans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16009"/>
              </p:ext>
            </p:extLst>
          </p:nvPr>
        </p:nvGraphicFramePr>
        <p:xfrm>
          <a:off x="9906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696200" y="1676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82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027680" y="190500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232664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2707640"/>
            <a:ext cx="4572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95600"/>
          </a:xfrm>
        </p:spPr>
        <p:txBody>
          <a:bodyPr/>
          <a:lstStyle/>
          <a:p>
            <a:r>
              <a:rPr lang="en-US" sz="2000" dirty="0" err="1">
                <a:latin typeface="Berlin Sans FB" pitchFamily="34" charset="0"/>
              </a:rPr>
              <a:t>Cari</a:t>
            </a:r>
            <a:r>
              <a:rPr lang="en-US" sz="2000" dirty="0">
                <a:latin typeface="Berlin Sans FB" pitchFamily="34" charset="0"/>
              </a:rPr>
              <a:t> Cost </a:t>
            </a:r>
            <a:r>
              <a:rPr lang="en-US" sz="2000" dirty="0" err="1">
                <a:latin typeface="Berlin Sans FB" pitchFamily="34" charset="0"/>
              </a:rPr>
              <a:t>terkecil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setiap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baris</a:t>
            </a:r>
            <a:endParaRPr lang="en-US" sz="2000" dirty="0" smtClean="0">
              <a:latin typeface="Berlin Sans FB" pitchFamily="34" charset="0"/>
            </a:endParaRPr>
          </a:p>
          <a:p>
            <a:r>
              <a:rPr lang="en-US" sz="2000" dirty="0" err="1" smtClean="0">
                <a:latin typeface="Berlin Sans FB" pitchFamily="34" charset="0"/>
              </a:rPr>
              <a:t>Baris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A 	</a:t>
            </a:r>
            <a:r>
              <a:rPr lang="en-US" sz="2000" dirty="0" smtClean="0">
                <a:latin typeface="Berlin Sans FB" pitchFamily="34" charset="0"/>
              </a:rPr>
              <a:t>		</a:t>
            </a:r>
            <a:r>
              <a:rPr lang="en-US" sz="2000" dirty="0" err="1" smtClean="0">
                <a:latin typeface="Berlin Sans FB" pitchFamily="34" charset="0"/>
              </a:rPr>
              <a:t>Baris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B 	</a:t>
            </a:r>
            <a:r>
              <a:rPr lang="en-US" sz="2000" dirty="0" smtClean="0">
                <a:latin typeface="Berlin Sans FB" pitchFamily="34" charset="0"/>
              </a:rPr>
              <a:t>		</a:t>
            </a:r>
            <a:r>
              <a:rPr lang="en-US" sz="2000" dirty="0" err="1" smtClean="0">
                <a:latin typeface="Berlin Sans FB" pitchFamily="34" charset="0"/>
              </a:rPr>
              <a:t>Baris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C 	</a:t>
            </a:r>
          </a:p>
          <a:p>
            <a:r>
              <a:rPr lang="en-US" sz="2000" dirty="0">
                <a:latin typeface="Berlin Sans FB" pitchFamily="34" charset="0"/>
              </a:rPr>
              <a:t>Rp10 </a:t>
            </a:r>
            <a:r>
              <a:rPr lang="en-US" sz="2000" dirty="0" smtClean="0">
                <a:latin typeface="Berlin Sans FB" pitchFamily="34" charset="0"/>
              </a:rPr>
              <a:t>- 10 = Rp0 </a:t>
            </a:r>
            <a:r>
              <a:rPr lang="en-US" sz="2000" dirty="0">
                <a:latin typeface="Berlin Sans FB" pitchFamily="34" charset="0"/>
              </a:rPr>
              <a:t>	</a:t>
            </a:r>
            <a:r>
              <a:rPr lang="en-US" sz="2000" dirty="0" smtClean="0">
                <a:latin typeface="Berlin Sans FB" pitchFamily="34" charset="0"/>
              </a:rPr>
              <a:t>	Rp0 -0 </a:t>
            </a:r>
            <a:r>
              <a:rPr lang="en-US" sz="2000" dirty="0">
                <a:latin typeface="Berlin Sans FB" pitchFamily="34" charset="0"/>
              </a:rPr>
              <a:t>	= </a:t>
            </a:r>
            <a:r>
              <a:rPr lang="en-US" sz="2000" dirty="0" smtClean="0">
                <a:latin typeface="Berlin Sans FB" pitchFamily="34" charset="0"/>
              </a:rPr>
              <a:t>Rp0 	</a:t>
            </a:r>
            <a:r>
              <a:rPr lang="en-US" sz="2000" dirty="0">
                <a:latin typeface="Berlin Sans FB" pitchFamily="34" charset="0"/>
              </a:rPr>
              <a:t>	Rp7 </a:t>
            </a:r>
            <a:r>
              <a:rPr lang="en-US" sz="2000" dirty="0" smtClean="0">
                <a:latin typeface="Berlin Sans FB" pitchFamily="34" charset="0"/>
              </a:rPr>
              <a:t>-0 </a:t>
            </a:r>
            <a:r>
              <a:rPr lang="en-US" sz="2000" dirty="0">
                <a:latin typeface="Berlin Sans FB" pitchFamily="34" charset="0"/>
              </a:rPr>
              <a:t>	= </a:t>
            </a:r>
            <a:r>
              <a:rPr lang="en-US" sz="2000" dirty="0" smtClean="0">
                <a:latin typeface="Berlin Sans FB" pitchFamily="34" charset="0"/>
              </a:rPr>
              <a:t>Rp7 </a:t>
            </a:r>
            <a:r>
              <a:rPr lang="en-US" sz="2000" dirty="0">
                <a:latin typeface="Berlin Sans FB" pitchFamily="34" charset="0"/>
              </a:rPr>
              <a:t>	</a:t>
            </a:r>
          </a:p>
          <a:p>
            <a:r>
              <a:rPr lang="en-US" sz="2000" dirty="0">
                <a:latin typeface="Berlin Sans FB" pitchFamily="34" charset="0"/>
              </a:rPr>
              <a:t>Rp12 </a:t>
            </a:r>
            <a:r>
              <a:rPr lang="en-US" sz="2000" dirty="0" smtClean="0">
                <a:latin typeface="Berlin Sans FB" pitchFamily="34" charset="0"/>
              </a:rPr>
              <a:t>- 10 =</a:t>
            </a:r>
            <a:r>
              <a:rPr lang="en-US" sz="2000" dirty="0">
                <a:latin typeface="Berlin Sans FB" pitchFamily="34" charset="0"/>
              </a:rPr>
              <a:t>	Rp2 	</a:t>
            </a:r>
            <a:r>
              <a:rPr lang="en-US" sz="2000" dirty="0" smtClean="0">
                <a:latin typeface="Berlin Sans FB" pitchFamily="34" charset="0"/>
              </a:rPr>
              <a:t>	Rp1 -0 </a:t>
            </a:r>
            <a:r>
              <a:rPr lang="en-US" sz="2000" dirty="0">
                <a:latin typeface="Berlin Sans FB" pitchFamily="34" charset="0"/>
              </a:rPr>
              <a:t>	= </a:t>
            </a:r>
            <a:r>
              <a:rPr lang="en-US" sz="2000" dirty="0" smtClean="0">
                <a:latin typeface="Berlin Sans FB" pitchFamily="34" charset="0"/>
              </a:rPr>
              <a:t>Rp1 </a:t>
            </a:r>
            <a:r>
              <a:rPr lang="en-US" sz="2000" dirty="0">
                <a:latin typeface="Berlin Sans FB" pitchFamily="34" charset="0"/>
              </a:rPr>
              <a:t>	</a:t>
            </a:r>
            <a:r>
              <a:rPr lang="en-US" sz="2000" dirty="0" smtClean="0">
                <a:latin typeface="Berlin Sans FB" pitchFamily="34" charset="0"/>
              </a:rPr>
              <a:t>	Rp0 -0 </a:t>
            </a:r>
            <a:r>
              <a:rPr lang="en-US" sz="2000" dirty="0">
                <a:latin typeface="Berlin Sans FB" pitchFamily="34" charset="0"/>
              </a:rPr>
              <a:t>	= </a:t>
            </a:r>
            <a:r>
              <a:rPr lang="en-US" sz="2000" dirty="0" smtClean="0">
                <a:latin typeface="Berlin Sans FB" pitchFamily="34" charset="0"/>
              </a:rPr>
              <a:t>Rp0 </a:t>
            </a:r>
            <a:r>
              <a:rPr lang="en-US" sz="2000" dirty="0">
                <a:latin typeface="Berlin Sans FB" pitchFamily="34" charset="0"/>
              </a:rPr>
              <a:t>	</a:t>
            </a:r>
          </a:p>
          <a:p>
            <a:r>
              <a:rPr lang="en-US" sz="2000" dirty="0">
                <a:latin typeface="Berlin Sans FB" pitchFamily="34" charset="0"/>
              </a:rPr>
              <a:t>Rp18 </a:t>
            </a:r>
            <a:r>
              <a:rPr lang="en-US" sz="2000" dirty="0" smtClean="0">
                <a:latin typeface="Berlin Sans FB" pitchFamily="34" charset="0"/>
              </a:rPr>
              <a:t>- 10 = </a:t>
            </a:r>
            <a:r>
              <a:rPr lang="en-US" sz="2000" dirty="0">
                <a:latin typeface="Berlin Sans FB" pitchFamily="34" charset="0"/>
              </a:rPr>
              <a:t>	Rp8 	</a:t>
            </a:r>
            <a:r>
              <a:rPr lang="en-US" sz="2000" dirty="0" smtClean="0">
                <a:latin typeface="Berlin Sans FB" pitchFamily="34" charset="0"/>
              </a:rPr>
              <a:t>	Rp7 -0 = Rp7 </a:t>
            </a:r>
            <a:r>
              <a:rPr lang="en-US" sz="2000" dirty="0">
                <a:latin typeface="Berlin Sans FB" pitchFamily="34" charset="0"/>
              </a:rPr>
              <a:t>	</a:t>
            </a:r>
            <a:r>
              <a:rPr lang="en-US" sz="2000" dirty="0" smtClean="0">
                <a:latin typeface="Berlin Sans FB" pitchFamily="34" charset="0"/>
              </a:rPr>
              <a:t>	Rp0 -0 </a:t>
            </a:r>
            <a:r>
              <a:rPr lang="en-US" sz="2000" dirty="0">
                <a:latin typeface="Berlin Sans FB" pitchFamily="34" charset="0"/>
              </a:rPr>
              <a:t>	= </a:t>
            </a:r>
            <a:r>
              <a:rPr lang="en-US" sz="2000" dirty="0" smtClean="0">
                <a:latin typeface="Berlin Sans FB" pitchFamily="34" charset="0"/>
              </a:rPr>
              <a:t>Rp0 </a:t>
            </a:r>
            <a:r>
              <a:rPr lang="en-US" sz="2000" dirty="0"/>
              <a:t>	</a:t>
            </a:r>
          </a:p>
          <a:p>
            <a:endParaRPr lang="en-US" sz="2000" dirty="0" smtClean="0">
              <a:latin typeface="Berlin Sans FB" pitchFamily="34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57597"/>
              </p:ext>
            </p:extLst>
          </p:nvPr>
        </p:nvGraphicFramePr>
        <p:xfrm>
          <a:off x="9906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391400" y="1905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5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Tabel</a:t>
            </a:r>
            <a:r>
              <a:rPr lang="en-US" dirty="0" smtClean="0">
                <a:hlinkClick r:id="rId2" action="ppaction://hlinksldjump"/>
              </a:rPr>
              <a:t> Opportunity Cost</a:t>
            </a:r>
            <a:endParaRPr lang="en-US" dirty="0"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40073"/>
              </p:ext>
            </p:extLst>
          </p:nvPr>
        </p:nvGraphicFramePr>
        <p:xfrm>
          <a:off x="9906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50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0" y="1981200"/>
            <a:ext cx="3810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733040"/>
            <a:ext cx="3581400" cy="3149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Tabel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Penugasan</a:t>
            </a:r>
            <a:r>
              <a:rPr lang="en-US" dirty="0" smtClean="0">
                <a:hlinkClick r:id="rId2" action="ppaction://hlinksldjump"/>
              </a:rPr>
              <a:t> Optimal</a:t>
            </a:r>
            <a:endParaRPr lang="en-US" dirty="0"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8153400" cy="2819400"/>
          </a:xfrm>
        </p:spPr>
        <p:txBody>
          <a:bodyPr/>
          <a:lstStyle/>
          <a:p>
            <a:r>
              <a:rPr lang="en-US" sz="2000" dirty="0" err="1" smtClean="0">
                <a:latin typeface="Berlin Sans FB" pitchFamily="34" charset="0"/>
              </a:rPr>
              <a:t>Tarik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Garis</a:t>
            </a:r>
            <a:r>
              <a:rPr lang="en-US" sz="2000" dirty="0" smtClean="0">
                <a:latin typeface="Berlin Sans FB" pitchFamily="34" charset="0"/>
              </a:rPr>
              <a:t> yang </a:t>
            </a:r>
            <a:r>
              <a:rPr lang="en-US" sz="2000" dirty="0" err="1" smtClean="0">
                <a:latin typeface="Berlin Sans FB" pitchFamily="34" charset="0"/>
              </a:rPr>
              <a:t>melewati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angka</a:t>
            </a:r>
            <a:r>
              <a:rPr lang="en-US" sz="2000" dirty="0" smtClean="0">
                <a:latin typeface="Berlin Sans FB" pitchFamily="34" charset="0"/>
              </a:rPr>
              <a:t> 0 </a:t>
            </a:r>
            <a:r>
              <a:rPr lang="en-US" sz="2000" dirty="0" err="1" smtClean="0">
                <a:latin typeface="Berlin Sans FB" pitchFamily="34" charset="0"/>
              </a:rPr>
              <a:t>terbanyak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81080"/>
              </p:ext>
            </p:extLst>
          </p:nvPr>
        </p:nvGraphicFramePr>
        <p:xfrm>
          <a:off x="9906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52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0" y="5191760"/>
            <a:ext cx="3810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29000" y="5943600"/>
            <a:ext cx="3581400" cy="3149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5588000"/>
            <a:ext cx="3581400" cy="3149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5800" y="2286000"/>
            <a:ext cx="495300" cy="447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1981200"/>
            <a:ext cx="3810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733040"/>
            <a:ext cx="3581400" cy="3149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8153400" cy="2819400"/>
          </a:xfrm>
        </p:spPr>
        <p:txBody>
          <a:bodyPr/>
          <a:lstStyle/>
          <a:p>
            <a:r>
              <a:rPr lang="en-US" sz="2000" dirty="0" err="1" smtClean="0">
                <a:latin typeface="Berlin Sans FB" pitchFamily="34" charset="0"/>
              </a:rPr>
              <a:t>Cari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terkecil</a:t>
            </a:r>
            <a:r>
              <a:rPr lang="en-US" sz="2000" dirty="0" smtClean="0">
                <a:latin typeface="Berlin Sans FB" pitchFamily="34" charset="0"/>
              </a:rPr>
              <a:t> yang </a:t>
            </a:r>
            <a:r>
              <a:rPr lang="en-US" sz="2000" dirty="0" err="1" smtClean="0">
                <a:latin typeface="Berlin Sans FB" pitchFamily="34" charset="0"/>
              </a:rPr>
              <a:t>belum</a:t>
            </a:r>
            <a:r>
              <a:rPr lang="en-US" sz="2000" dirty="0" smtClean="0">
                <a:latin typeface="Berlin Sans FB" pitchFamily="34" charset="0"/>
              </a:rPr>
              <a:t> optimal</a:t>
            </a:r>
          </a:p>
          <a:p>
            <a:r>
              <a:rPr lang="en-US" sz="2000" dirty="0" err="1" smtClean="0">
                <a:latin typeface="Berlin Sans FB" pitchFamily="34" charset="0"/>
              </a:rPr>
              <a:t>Kurangi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semua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nilai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terkecil</a:t>
            </a:r>
            <a:endParaRPr lang="en-US" sz="2000" dirty="0">
              <a:latin typeface="Berlin Sans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71425"/>
              </p:ext>
            </p:extLst>
          </p:nvPr>
        </p:nvGraphicFramePr>
        <p:xfrm>
          <a:off x="9906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24631"/>
              </p:ext>
            </p:extLst>
          </p:nvPr>
        </p:nvGraphicFramePr>
        <p:xfrm>
          <a:off x="944880" y="4419600"/>
          <a:ext cx="6096000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Mesin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426960" y="4343400"/>
            <a:ext cx="1600200" cy="1071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 25+20+17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=62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Anim-14_World">
  <a:themeElements>
    <a:clrScheme name="217tgp_cube_dark 3">
      <a:dk1>
        <a:srgbClr val="969696"/>
      </a:dk1>
      <a:lt1>
        <a:srgbClr val="FFFFFF"/>
      </a:lt1>
      <a:dk2>
        <a:srgbClr val="3F1F53"/>
      </a:dk2>
      <a:lt2>
        <a:srgbClr val="F3CC9D"/>
      </a:lt2>
      <a:accent1>
        <a:srgbClr val="557FE7"/>
      </a:accent1>
      <a:accent2>
        <a:srgbClr val="84ACCA"/>
      </a:accent2>
      <a:accent3>
        <a:srgbClr val="AFABB3"/>
      </a:accent3>
      <a:accent4>
        <a:srgbClr val="DADADA"/>
      </a:accent4>
      <a:accent5>
        <a:srgbClr val="B4C0F1"/>
      </a:accent5>
      <a:accent6>
        <a:srgbClr val="779BB7"/>
      </a:accent6>
      <a:hlink>
        <a:srgbClr val="9351C9"/>
      </a:hlink>
      <a:folHlink>
        <a:srgbClr val="3EB2AC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84ACCA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779BB7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Anim-14_World</Template>
  <TotalTime>548</TotalTime>
  <Words>393</Words>
  <Application>Microsoft Office PowerPoint</Application>
  <PresentationFormat>On-screen Show (4:3)</PresentationFormat>
  <Paragraphs>167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Anim-14_World</vt:lpstr>
      <vt:lpstr>Assignment</vt:lpstr>
      <vt:lpstr>Introduction</vt:lpstr>
      <vt:lpstr> Assignment dengan Fungsi Tujuan Minimisasi  </vt:lpstr>
      <vt:lpstr>Steps:</vt:lpstr>
      <vt:lpstr>Tabel Opportunity Cost </vt:lpstr>
      <vt:lpstr>Tabel Opportunity Cost</vt:lpstr>
      <vt:lpstr>Tabel Opportunity Cost</vt:lpstr>
      <vt:lpstr>Tabel Penugasan Optimal</vt:lpstr>
      <vt:lpstr>Revisi Tabel</vt:lpstr>
      <vt:lpstr>Case</vt:lpstr>
    </vt:vector>
  </TitlesOfParts>
  <Company>SBM-ITB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 The role of market orientation and organizational learning</dc:title>
  <dc:creator>SBM</dc:creator>
  <cp:lastModifiedBy>Alamanda</cp:lastModifiedBy>
  <cp:revision>65</cp:revision>
  <dcterms:created xsi:type="dcterms:W3CDTF">2010-03-09T04:11:27Z</dcterms:created>
  <dcterms:modified xsi:type="dcterms:W3CDTF">2011-07-07T16:15:08Z</dcterms:modified>
</cp:coreProperties>
</file>